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</p:sldMasterIdLst>
  <p:notesMasterIdLst>
    <p:notesMasterId r:id="rId35"/>
  </p:notesMasterIdLst>
  <p:sldIdLst>
    <p:sldId id="256" r:id="rId2"/>
    <p:sldId id="258" r:id="rId3"/>
    <p:sldId id="346" r:id="rId4"/>
    <p:sldId id="259" r:id="rId5"/>
    <p:sldId id="260" r:id="rId6"/>
    <p:sldId id="299" r:id="rId7"/>
    <p:sldId id="300" r:id="rId8"/>
    <p:sldId id="302" r:id="rId9"/>
    <p:sldId id="303" r:id="rId10"/>
    <p:sldId id="306" r:id="rId11"/>
    <p:sldId id="305" r:id="rId12"/>
    <p:sldId id="308" r:id="rId13"/>
    <p:sldId id="310" r:id="rId14"/>
    <p:sldId id="311" r:id="rId15"/>
    <p:sldId id="344" r:id="rId16"/>
    <p:sldId id="317" r:id="rId17"/>
    <p:sldId id="318" r:id="rId18"/>
    <p:sldId id="319" r:id="rId19"/>
    <p:sldId id="320" r:id="rId20"/>
    <p:sldId id="313" r:id="rId21"/>
    <p:sldId id="261" r:id="rId22"/>
    <p:sldId id="321" r:id="rId23"/>
    <p:sldId id="324" r:id="rId24"/>
    <p:sldId id="325" r:id="rId25"/>
    <p:sldId id="327" r:id="rId26"/>
    <p:sldId id="329" r:id="rId27"/>
    <p:sldId id="330" r:id="rId28"/>
    <p:sldId id="332" r:id="rId29"/>
    <p:sldId id="335" r:id="rId30"/>
    <p:sldId id="336" r:id="rId31"/>
    <p:sldId id="337" r:id="rId32"/>
    <p:sldId id="342" r:id="rId33"/>
    <p:sldId id="338" r:id="rId34"/>
  </p:sldIdLst>
  <p:sldSz cx="9144000" cy="5143500" type="screen16x9"/>
  <p:notesSz cx="6858000" cy="9144000"/>
  <p:embeddedFontLst>
    <p:embeddedFont>
      <p:font typeface="Roboto Condensed" panose="020B0604020202020204" charset="0"/>
      <p:regular r:id="rId36"/>
      <p:bold r:id="rId37"/>
      <p:italic r:id="rId38"/>
      <p:boldItalic r:id="rId39"/>
    </p:embeddedFont>
    <p:embeddedFont>
      <p:font typeface="Roboto Condensed Light" panose="020B0604020202020204" charset="0"/>
      <p:regular r:id="rId40"/>
      <p:bold r:id="rId41"/>
      <p:italic r:id="rId42"/>
      <p:boldItalic r:id="rId43"/>
    </p:embeddedFont>
    <p:embeddedFont>
      <p:font typeface="Exo 2" panose="020B0604020202020204" charset="0"/>
      <p:regular r:id="rId44"/>
      <p:bold r:id="rId45"/>
      <p:italic r:id="rId46"/>
      <p:boldItalic r:id="rId47"/>
    </p:embeddedFont>
    <p:embeddedFont>
      <p:font typeface="Roboto" panose="020B0604020202020204" charset="0"/>
      <p:regular r:id="rId48"/>
      <p:bold r:id="rId49"/>
    </p:embeddedFont>
    <p:embeddedFont>
      <p:font typeface="Fira Sans Extra Condensed Medium" panose="020B0604020202020204" charset="0"/>
      <p:regular r:id="rId50"/>
      <p:bold r:id="rId51"/>
      <p:italic r:id="rId52"/>
      <p:boldItalic r:id="rId53"/>
    </p:embeddedFont>
    <p:embeddedFont>
      <p:font typeface="Squada One" panose="020B0604020202020204" charset="0"/>
      <p:regular r:id="rId5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343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551E31D-914C-49FE-9238-2A375C3CF022}">
  <a:tblStyle styleId="{E551E31D-914C-49FE-9238-2A375C3CF02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5" d="100"/>
          <a:sy n="105" d="100"/>
        </p:scale>
        <p:origin x="82" y="149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7.fntdata"/><Relationship Id="rId47" Type="http://schemas.openxmlformats.org/officeDocument/2006/relationships/font" Target="fonts/font12.fntdata"/><Relationship Id="rId50" Type="http://schemas.openxmlformats.org/officeDocument/2006/relationships/font" Target="fonts/font15.fntdata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font" Target="fonts/font10.fntdata"/><Relationship Id="rId53" Type="http://schemas.openxmlformats.org/officeDocument/2006/relationships/font" Target="fonts/font18.fntdata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8.fntdata"/><Relationship Id="rId48" Type="http://schemas.openxmlformats.org/officeDocument/2006/relationships/font" Target="fonts/font13.fntdata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16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schemas.openxmlformats.org/officeDocument/2006/relationships/font" Target="fonts/font11.fntdata"/><Relationship Id="rId20" Type="http://schemas.openxmlformats.org/officeDocument/2006/relationships/slide" Target="slides/slide19.xml"/><Relationship Id="rId41" Type="http://schemas.openxmlformats.org/officeDocument/2006/relationships/font" Target="fonts/font6.fntdata"/><Relationship Id="rId54" Type="http://schemas.openxmlformats.org/officeDocument/2006/relationships/font" Target="fonts/font1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49" Type="http://schemas.openxmlformats.org/officeDocument/2006/relationships/font" Target="fonts/font14.fntdata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9.fntdata"/><Relationship Id="rId52" Type="http://schemas.openxmlformats.org/officeDocument/2006/relationships/font" Target="fonts/font1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80773037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58d3b44f08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58d3b44f08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419515fe0b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419515fe0b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58d3b44f08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58d3b44f08_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58d3b44f08_1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58d3b44f08_1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41abfbaf28_3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41abfbaf28_3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419515fe0b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419515fe0b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419515fe0b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419515fe0b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419515fe0b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419515fe0b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419515fe0b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419515fe0b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419515fe0b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419515fe0b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40422e078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40422e078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58d3b44f08_1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58d3b44f08_1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41abfbaf28_3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41abfbaf28_3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58d3b44f08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58d3b44f08_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58d3b44f08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58d3b44f08_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58d3b44f08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58d3b44f08_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58d3b44f08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58d3b44f08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58d3b44f08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58d3b44f08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5465e7bc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5465e7bc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41abfbaf28_3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41abfbaf28_3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58d3b44f08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58d3b44f08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58d3b44f08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58d3b44f08_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250406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41abfbaf28_3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41abfbaf28_3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58d3b44f08_0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58d3b44f08_0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58d3b44f08_0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58d3b44f08_0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5465e7bc0b_1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5465e7bc0b_1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58d3b44f0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58d3b44f0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5465e7bc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5465e7bc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419515fe0b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419515fe0b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58d3b44f08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58d3b44f08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58d3b44f08_0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58d3b44f08_0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40422e078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40422e078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>
  <p:cSld name="CUSTOM_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135981" y="1393699"/>
            <a:ext cx="68868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3670681" y="2933522"/>
            <a:ext cx="43521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3">
  <p:cSld name="CUSTOM_2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1"/>
          <p:cNvSpPr txBox="1">
            <a:spLocks noGrp="1"/>
          </p:cNvSpPr>
          <p:nvPr>
            <p:ph type="ctrTitle"/>
          </p:nvPr>
        </p:nvSpPr>
        <p:spPr>
          <a:xfrm flipH="1">
            <a:off x="2754543" y="1347038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6" name="Google Shape;66;p11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4970943" y="1035213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7" name="Google Shape;67;p11"/>
          <p:cNvSpPr txBox="1">
            <a:spLocks noGrp="1"/>
          </p:cNvSpPr>
          <p:nvPr>
            <p:ph type="subTitle" idx="1"/>
          </p:nvPr>
        </p:nvSpPr>
        <p:spPr>
          <a:xfrm>
            <a:off x="3725343" y="2742989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x Columns">
  <p:cSld name="CUSTOM_2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2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0" name="Google Shape;70;p12"/>
          <p:cNvSpPr txBox="1">
            <a:spLocks noGrp="1"/>
          </p:cNvSpPr>
          <p:nvPr>
            <p:ph type="ctrTitle" idx="2"/>
          </p:nvPr>
        </p:nvSpPr>
        <p:spPr>
          <a:xfrm>
            <a:off x="464478" y="1806500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12"/>
          <p:cNvSpPr txBox="1">
            <a:spLocks noGrp="1"/>
          </p:cNvSpPr>
          <p:nvPr>
            <p:ph type="subTitle" idx="1"/>
          </p:nvPr>
        </p:nvSpPr>
        <p:spPr>
          <a:xfrm>
            <a:off x="616128" y="2100749"/>
            <a:ext cx="1477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72" name="Google Shape;72;p12"/>
          <p:cNvSpPr txBox="1">
            <a:spLocks noGrp="1"/>
          </p:cNvSpPr>
          <p:nvPr>
            <p:ph type="ctrTitle" idx="3"/>
          </p:nvPr>
        </p:nvSpPr>
        <p:spPr>
          <a:xfrm>
            <a:off x="2077426" y="1806500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73" name="Google Shape;73;p12"/>
          <p:cNvSpPr txBox="1">
            <a:spLocks noGrp="1"/>
          </p:cNvSpPr>
          <p:nvPr>
            <p:ph type="subTitle" idx="4"/>
          </p:nvPr>
        </p:nvSpPr>
        <p:spPr>
          <a:xfrm>
            <a:off x="2229076" y="2100749"/>
            <a:ext cx="1477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74" name="Google Shape;74;p12"/>
          <p:cNvSpPr txBox="1">
            <a:spLocks noGrp="1"/>
          </p:cNvSpPr>
          <p:nvPr>
            <p:ph type="ctrTitle" idx="5"/>
          </p:nvPr>
        </p:nvSpPr>
        <p:spPr>
          <a:xfrm>
            <a:off x="3690375" y="1806500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75" name="Google Shape;75;p12"/>
          <p:cNvSpPr txBox="1">
            <a:spLocks noGrp="1"/>
          </p:cNvSpPr>
          <p:nvPr>
            <p:ph type="subTitle" idx="6"/>
          </p:nvPr>
        </p:nvSpPr>
        <p:spPr>
          <a:xfrm>
            <a:off x="3842025" y="2100749"/>
            <a:ext cx="1477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ctrTitle" idx="7"/>
          </p:nvPr>
        </p:nvSpPr>
        <p:spPr>
          <a:xfrm>
            <a:off x="3707117" y="3549862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subTitle" idx="8"/>
          </p:nvPr>
        </p:nvSpPr>
        <p:spPr>
          <a:xfrm>
            <a:off x="3858772" y="3890201"/>
            <a:ext cx="1477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ctrTitle" idx="9"/>
          </p:nvPr>
        </p:nvSpPr>
        <p:spPr>
          <a:xfrm>
            <a:off x="5343519" y="3549862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ubTitle" idx="13"/>
          </p:nvPr>
        </p:nvSpPr>
        <p:spPr>
          <a:xfrm>
            <a:off x="5500261" y="3890201"/>
            <a:ext cx="1477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ctrTitle" idx="14"/>
          </p:nvPr>
        </p:nvSpPr>
        <p:spPr>
          <a:xfrm>
            <a:off x="6979921" y="3549862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subTitle" idx="15"/>
          </p:nvPr>
        </p:nvSpPr>
        <p:spPr>
          <a:xfrm>
            <a:off x="7141750" y="3890201"/>
            <a:ext cx="14568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">
  <p:cSld name="CUSTOM_25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ctrTitle" idx="2"/>
          </p:nvPr>
        </p:nvSpPr>
        <p:spPr>
          <a:xfrm>
            <a:off x="1741950" y="2846700"/>
            <a:ext cx="12579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subTitle" idx="1"/>
          </p:nvPr>
        </p:nvSpPr>
        <p:spPr>
          <a:xfrm>
            <a:off x="1741950" y="1650025"/>
            <a:ext cx="21573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3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ctrTitle" idx="3"/>
          </p:nvPr>
        </p:nvSpPr>
        <p:spPr>
          <a:xfrm>
            <a:off x="5633751" y="3635300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subTitle" idx="4"/>
          </p:nvPr>
        </p:nvSpPr>
        <p:spPr>
          <a:xfrm>
            <a:off x="5256958" y="2440056"/>
            <a:ext cx="21573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3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4">
  <p:cSld name="CUSTOM_2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5"/>
          <p:cNvSpPr txBox="1">
            <a:spLocks noGrp="1"/>
          </p:cNvSpPr>
          <p:nvPr>
            <p:ph type="ctrTitle"/>
          </p:nvPr>
        </p:nvSpPr>
        <p:spPr>
          <a:xfrm flipH="1">
            <a:off x="1180003" y="1347038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92" name="Google Shape;92;p15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1180003" y="1035213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93" name="Google Shape;93;p15"/>
          <p:cNvSpPr txBox="1">
            <a:spLocks noGrp="1"/>
          </p:cNvSpPr>
          <p:nvPr>
            <p:ph type="subTitle" idx="1"/>
          </p:nvPr>
        </p:nvSpPr>
        <p:spPr>
          <a:xfrm>
            <a:off x="1180003" y="2742989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">
  <p:cSld name="CUSTOM_29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7"/>
          <p:cNvSpPr txBox="1">
            <a:spLocks noGrp="1"/>
          </p:cNvSpPr>
          <p:nvPr>
            <p:ph type="ctrTitle"/>
          </p:nvPr>
        </p:nvSpPr>
        <p:spPr>
          <a:xfrm flipH="1">
            <a:off x="1193529" y="1611150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2pPr>
            <a:lvl3pPr lvl="2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3pPr>
            <a:lvl4pPr lvl="3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4pPr>
            <a:lvl5pPr lvl="4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5pPr>
            <a:lvl6pPr lvl="5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6pPr>
            <a:lvl7pPr lvl="6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7pPr>
            <a:lvl8pPr lvl="7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8pPr>
            <a:lvl9pPr lvl="8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5">
  <p:cSld name="CUSTOM_30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8"/>
          <p:cNvSpPr txBox="1">
            <a:spLocks noGrp="1"/>
          </p:cNvSpPr>
          <p:nvPr>
            <p:ph type="ctrTitle"/>
          </p:nvPr>
        </p:nvSpPr>
        <p:spPr>
          <a:xfrm flipH="1">
            <a:off x="2260329" y="2193805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8" name="Google Shape;108;p18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2260329" y="188198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09" name="Google Shape;109;p18"/>
          <p:cNvSpPr txBox="1">
            <a:spLocks noGrp="1"/>
          </p:cNvSpPr>
          <p:nvPr>
            <p:ph type="subTitle" idx="1"/>
          </p:nvPr>
        </p:nvSpPr>
        <p:spPr>
          <a:xfrm>
            <a:off x="2260329" y="3476054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3">
  <p:cSld name="CUSTOM_15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9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3"/>
          <p:cNvSpPr txBox="1">
            <a:spLocks noGrp="1"/>
          </p:cNvSpPr>
          <p:nvPr>
            <p:ph type="ctrTitle"/>
          </p:nvPr>
        </p:nvSpPr>
        <p:spPr>
          <a:xfrm flipH="1">
            <a:off x="1974150" y="1161000"/>
            <a:ext cx="5195700" cy="136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22" name="Google Shape;122;p23"/>
          <p:cNvSpPr txBox="1">
            <a:spLocks noGrp="1"/>
          </p:cNvSpPr>
          <p:nvPr>
            <p:ph type="subTitle" idx="1"/>
          </p:nvPr>
        </p:nvSpPr>
        <p:spPr>
          <a:xfrm>
            <a:off x="2152500" y="2494850"/>
            <a:ext cx="48390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3"/>
          <p:cNvSpPr txBox="1"/>
          <p:nvPr/>
        </p:nvSpPr>
        <p:spPr>
          <a:xfrm>
            <a:off x="625906" y="3722418"/>
            <a:ext cx="3830100" cy="17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CREDITS: This presentation template was created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3"/>
              </a:rPr>
              <a:t>Slidesgo</a:t>
            </a:r>
            <a:r>
              <a:rPr lang="en" sz="1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including icons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4"/>
              </a:rPr>
              <a:t>Flaticon</a:t>
            </a:r>
            <a:r>
              <a:rPr lang="en" sz="1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and infographics &amp; images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5"/>
              </a:rPr>
              <a:t>Freepik</a:t>
            </a:r>
            <a:r>
              <a:rPr lang="en" sz="1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. </a:t>
            </a:r>
            <a:endParaRPr sz="10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Please keep this slide for attribution.</a:t>
            </a:r>
            <a:endParaRPr sz="900" b="1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CUSTOM_33">
    <p:bg>
      <p:bgPr>
        <a:noFill/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3385875" y="2098650"/>
            <a:ext cx="23724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ctrTitle" idx="2"/>
          </p:nvPr>
        </p:nvSpPr>
        <p:spPr>
          <a:xfrm>
            <a:off x="390296" y="201653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690446" y="656478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3" hasCustomPrompt="1"/>
          </p:nvPr>
        </p:nvSpPr>
        <p:spPr>
          <a:xfrm>
            <a:off x="2118448" y="54444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4" hasCustomPrompt="1"/>
          </p:nvPr>
        </p:nvSpPr>
        <p:spPr>
          <a:xfrm>
            <a:off x="2105406" y="151580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5" hasCustomPrompt="1"/>
          </p:nvPr>
        </p:nvSpPr>
        <p:spPr>
          <a:xfrm>
            <a:off x="2105406" y="248716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>
            <a:spLocks noGrp="1"/>
          </p:cNvSpPr>
          <p:nvPr>
            <p:ph type="title" idx="6" hasCustomPrompt="1"/>
          </p:nvPr>
        </p:nvSpPr>
        <p:spPr>
          <a:xfrm>
            <a:off x="5922008" y="2092638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 txBox="1">
            <a:spLocks noGrp="1"/>
          </p:cNvSpPr>
          <p:nvPr>
            <p:ph type="title" idx="7" hasCustomPrompt="1"/>
          </p:nvPr>
        </p:nvSpPr>
        <p:spPr>
          <a:xfrm>
            <a:off x="5922008" y="3112336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0" name="Google Shape;20;p3"/>
          <p:cNvSpPr txBox="1">
            <a:spLocks noGrp="1"/>
          </p:cNvSpPr>
          <p:nvPr>
            <p:ph type="title" idx="8" hasCustomPrompt="1"/>
          </p:nvPr>
        </p:nvSpPr>
        <p:spPr>
          <a:xfrm>
            <a:off x="5922008" y="4132033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>
            <a:spLocks noGrp="1"/>
          </p:cNvSpPr>
          <p:nvPr>
            <p:ph type="ctrTitle" idx="9"/>
          </p:nvPr>
        </p:nvSpPr>
        <p:spPr>
          <a:xfrm>
            <a:off x="390296" y="1167854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ubTitle" idx="13"/>
          </p:nvPr>
        </p:nvSpPr>
        <p:spPr>
          <a:xfrm>
            <a:off x="690446" y="1622677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ctrTitle" idx="14"/>
          </p:nvPr>
        </p:nvSpPr>
        <p:spPr>
          <a:xfrm>
            <a:off x="390296" y="2141336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ubTitle" idx="15"/>
          </p:nvPr>
        </p:nvSpPr>
        <p:spPr>
          <a:xfrm>
            <a:off x="690446" y="2596156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ctrTitle" idx="16"/>
          </p:nvPr>
        </p:nvSpPr>
        <p:spPr>
          <a:xfrm>
            <a:off x="6811558" y="1775180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ubTitle" idx="17"/>
          </p:nvPr>
        </p:nvSpPr>
        <p:spPr>
          <a:xfrm>
            <a:off x="6811558" y="2230005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ctrTitle" idx="18"/>
          </p:nvPr>
        </p:nvSpPr>
        <p:spPr>
          <a:xfrm>
            <a:off x="6811558" y="2799095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subTitle" idx="19"/>
          </p:nvPr>
        </p:nvSpPr>
        <p:spPr>
          <a:xfrm>
            <a:off x="6811558" y="3253917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ctrTitle" idx="20"/>
          </p:nvPr>
        </p:nvSpPr>
        <p:spPr>
          <a:xfrm>
            <a:off x="6811558" y="3811353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subTitle" idx="21"/>
          </p:nvPr>
        </p:nvSpPr>
        <p:spPr>
          <a:xfrm>
            <a:off x="6811558" y="4266173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1">
  <p:cSld name="CUSTOM_18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"/>
          <p:cNvSpPr txBox="1">
            <a:spLocks noGrp="1"/>
          </p:cNvSpPr>
          <p:nvPr>
            <p:ph type="ctrTitle"/>
          </p:nvPr>
        </p:nvSpPr>
        <p:spPr>
          <a:xfrm flipH="1">
            <a:off x="1147650" y="3085150"/>
            <a:ext cx="5005500" cy="102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1147579" y="23238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4" name="Google Shape;34;p4"/>
          <p:cNvSpPr txBox="1">
            <a:spLocks noGrp="1"/>
          </p:cNvSpPr>
          <p:nvPr>
            <p:ph type="subTitle" idx="1"/>
          </p:nvPr>
        </p:nvSpPr>
        <p:spPr>
          <a:xfrm>
            <a:off x="1147575" y="4028959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title">
  <p:cSld name="CUSTOM_1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5"/>
          <p:cNvSpPr txBox="1">
            <a:spLocks noGrp="1"/>
          </p:cNvSpPr>
          <p:nvPr>
            <p:ph type="ctrTitle"/>
          </p:nvPr>
        </p:nvSpPr>
        <p:spPr>
          <a:xfrm>
            <a:off x="2638350" y="376498"/>
            <a:ext cx="38673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ubTitle" idx="1"/>
          </p:nvPr>
        </p:nvSpPr>
        <p:spPr>
          <a:xfrm>
            <a:off x="2459550" y="2314225"/>
            <a:ext cx="42249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CUSTOM_1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2">
  <p:cSld name="CUSTOM_2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ctrTitle"/>
          </p:nvPr>
        </p:nvSpPr>
        <p:spPr>
          <a:xfrm flipH="1">
            <a:off x="2747779" y="2635675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4964179" y="23238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3" name="Google Shape;43;p7"/>
          <p:cNvSpPr txBox="1">
            <a:spLocks noGrp="1"/>
          </p:cNvSpPr>
          <p:nvPr>
            <p:ph type="subTitle" idx="1"/>
          </p:nvPr>
        </p:nvSpPr>
        <p:spPr>
          <a:xfrm>
            <a:off x="3718579" y="4030481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+ photo">
  <p:cSld name="CUSTOM_2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"/>
          <p:cNvSpPr txBox="1">
            <a:spLocks noGrp="1"/>
          </p:cNvSpPr>
          <p:nvPr>
            <p:ph type="ctrTitle"/>
          </p:nvPr>
        </p:nvSpPr>
        <p:spPr>
          <a:xfrm>
            <a:off x="1600733" y="985228"/>
            <a:ext cx="26736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8"/>
          <p:cNvSpPr txBox="1">
            <a:spLocks noGrp="1"/>
          </p:cNvSpPr>
          <p:nvPr>
            <p:ph type="subTitle" idx="1"/>
          </p:nvPr>
        </p:nvSpPr>
        <p:spPr>
          <a:xfrm>
            <a:off x="1179233" y="3058425"/>
            <a:ext cx="30951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000000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ctrTitle" idx="2"/>
          </p:nvPr>
        </p:nvSpPr>
        <p:spPr>
          <a:xfrm>
            <a:off x="1932090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">
  <p:cSld name="CUSTOM_26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title" idx="2" hasCustomPrompt="1"/>
          </p:nvPr>
        </p:nvSpPr>
        <p:spPr>
          <a:xfrm>
            <a:off x="1086651" y="1475125"/>
            <a:ext cx="17952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1" name="Google Shape;51;p9"/>
          <p:cNvSpPr txBox="1">
            <a:spLocks noGrp="1"/>
          </p:cNvSpPr>
          <p:nvPr>
            <p:ph type="subTitle" idx="1"/>
          </p:nvPr>
        </p:nvSpPr>
        <p:spPr>
          <a:xfrm flipH="1">
            <a:off x="3481677" y="1666454"/>
            <a:ext cx="3264900" cy="3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title" idx="3" hasCustomPrompt="1"/>
          </p:nvPr>
        </p:nvSpPr>
        <p:spPr>
          <a:xfrm>
            <a:off x="2298451" y="2475350"/>
            <a:ext cx="17637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3" name="Google Shape;53;p9"/>
          <p:cNvSpPr txBox="1">
            <a:spLocks noGrp="1"/>
          </p:cNvSpPr>
          <p:nvPr>
            <p:ph type="subTitle" idx="4"/>
          </p:nvPr>
        </p:nvSpPr>
        <p:spPr>
          <a:xfrm flipH="1">
            <a:off x="4568051" y="2688425"/>
            <a:ext cx="3264900" cy="3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4" name="Google Shape;54;p9"/>
          <p:cNvSpPr txBox="1">
            <a:spLocks noGrp="1"/>
          </p:cNvSpPr>
          <p:nvPr>
            <p:ph type="title" idx="5" hasCustomPrompt="1"/>
          </p:nvPr>
        </p:nvSpPr>
        <p:spPr>
          <a:xfrm>
            <a:off x="3353176" y="3513625"/>
            <a:ext cx="17952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9"/>
          <p:cNvSpPr txBox="1">
            <a:spLocks noGrp="1"/>
          </p:cNvSpPr>
          <p:nvPr>
            <p:ph type="subTitle" idx="6"/>
          </p:nvPr>
        </p:nvSpPr>
        <p:spPr>
          <a:xfrm flipH="1">
            <a:off x="5671490" y="3709941"/>
            <a:ext cx="3264900" cy="3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">
  <p:cSld name="CUSTOM_2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0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8" name="Google Shape;58;p10"/>
          <p:cNvSpPr txBox="1">
            <a:spLocks noGrp="1"/>
          </p:cNvSpPr>
          <p:nvPr>
            <p:ph type="ctrTitle" idx="2"/>
          </p:nvPr>
        </p:nvSpPr>
        <p:spPr>
          <a:xfrm>
            <a:off x="561600" y="2804713"/>
            <a:ext cx="26736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10"/>
          <p:cNvSpPr txBox="1">
            <a:spLocks noGrp="1"/>
          </p:cNvSpPr>
          <p:nvPr>
            <p:ph type="subTitle" idx="1"/>
          </p:nvPr>
        </p:nvSpPr>
        <p:spPr>
          <a:xfrm>
            <a:off x="872450" y="3090475"/>
            <a:ext cx="20520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60" name="Google Shape;60;p10"/>
          <p:cNvSpPr txBox="1">
            <a:spLocks noGrp="1"/>
          </p:cNvSpPr>
          <p:nvPr>
            <p:ph type="ctrTitle" idx="3"/>
          </p:nvPr>
        </p:nvSpPr>
        <p:spPr>
          <a:xfrm>
            <a:off x="3235200" y="2804713"/>
            <a:ext cx="26736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61" name="Google Shape;61;p10"/>
          <p:cNvSpPr txBox="1">
            <a:spLocks noGrp="1"/>
          </p:cNvSpPr>
          <p:nvPr>
            <p:ph type="subTitle" idx="4"/>
          </p:nvPr>
        </p:nvSpPr>
        <p:spPr>
          <a:xfrm>
            <a:off x="3462900" y="2036750"/>
            <a:ext cx="2218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62" name="Google Shape;62;p10"/>
          <p:cNvSpPr txBox="1">
            <a:spLocks noGrp="1"/>
          </p:cNvSpPr>
          <p:nvPr>
            <p:ph type="ctrTitle" idx="5"/>
          </p:nvPr>
        </p:nvSpPr>
        <p:spPr>
          <a:xfrm>
            <a:off x="5908800" y="2804713"/>
            <a:ext cx="26736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0"/>
          <p:cNvSpPr txBox="1">
            <a:spLocks noGrp="1"/>
          </p:cNvSpPr>
          <p:nvPr>
            <p:ph type="subTitle" idx="6"/>
          </p:nvPr>
        </p:nvSpPr>
        <p:spPr>
          <a:xfrm>
            <a:off x="6136500" y="3090475"/>
            <a:ext cx="2218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 b="1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1" r:id="rId13"/>
    <p:sldLayoutId id="2147483663" r:id="rId14"/>
    <p:sldLayoutId id="2147483664" r:id="rId15"/>
    <p:sldLayoutId id="2147483665" r:id="rId16"/>
    <p:sldLayoutId id="2147483669" r:id="rId17"/>
    <p:sldLayoutId id="2147483671" r:id="rId1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6.jpeg"/><Relationship Id="rId7" Type="http://schemas.microsoft.com/office/2007/relationships/hdphoto" Target="../media/hdphoto2.wd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microsoft.com/office/2007/relationships/hdphoto" Target="../media/hdphoto1.wdp"/><Relationship Id="rId4" Type="http://schemas.openxmlformats.org/officeDocument/2006/relationships/image" Target="../media/image17.png"/><Relationship Id="rId9" Type="http://schemas.openxmlformats.org/officeDocument/2006/relationships/image" Target="../media/image20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8"/>
          <p:cNvSpPr txBox="1">
            <a:spLocks noGrp="1"/>
          </p:cNvSpPr>
          <p:nvPr>
            <p:ph type="subTitle" idx="1"/>
          </p:nvPr>
        </p:nvSpPr>
        <p:spPr>
          <a:xfrm>
            <a:off x="3670681" y="2933522"/>
            <a:ext cx="43521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 smtClean="0"/>
              <a:t>Adriano Driuzzo</a:t>
            </a:r>
            <a:endParaRPr dirty="0"/>
          </a:p>
        </p:txBody>
      </p:sp>
      <p:sp>
        <p:nvSpPr>
          <p:cNvPr id="137" name="Google Shape;137;p28"/>
          <p:cNvSpPr txBox="1">
            <a:spLocks noGrp="1"/>
          </p:cNvSpPr>
          <p:nvPr>
            <p:ph type="ctrTitle"/>
          </p:nvPr>
        </p:nvSpPr>
        <p:spPr>
          <a:xfrm>
            <a:off x="1135981" y="1393699"/>
            <a:ext cx="68868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rgbClr val="434343"/>
                </a:solidFill>
              </a:rPr>
              <a:t>INTRODUÇÃO AO TESTE DE SOFTWARE</a:t>
            </a:r>
            <a:endParaRPr dirty="0">
              <a:solidFill>
                <a:srgbClr val="434343"/>
              </a:solidFill>
            </a:endParaRPr>
          </a:p>
        </p:txBody>
      </p:sp>
      <p:cxnSp>
        <p:nvCxnSpPr>
          <p:cNvPr id="138" name="Google Shape;138;p28"/>
          <p:cNvCxnSpPr/>
          <p:nvPr/>
        </p:nvCxnSpPr>
        <p:spPr>
          <a:xfrm>
            <a:off x="7145675" y="3176000"/>
            <a:ext cx="2086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" name="Google Shape;423;p45"/>
          <p:cNvPicPr preferRelativeResize="0"/>
          <p:nvPr/>
        </p:nvPicPr>
        <p:blipFill rotWithShape="1">
          <a:blip r:embed="rId3">
            <a:alphaModFix/>
          </a:blip>
          <a:srcRect t="12341" b="3127"/>
          <a:stretch/>
        </p:blipFill>
        <p:spPr>
          <a:xfrm>
            <a:off x="12026" y="0"/>
            <a:ext cx="9144000" cy="5143500"/>
          </a:xfrm>
          <a:prstGeom prst="snip2DiagRect">
            <a:avLst>
              <a:gd name="adj1" fmla="val 0"/>
              <a:gd name="adj2" fmla="val 0"/>
            </a:avLst>
          </a:prstGeom>
          <a:noFill/>
          <a:ln>
            <a:noFill/>
          </a:ln>
        </p:spPr>
      </p:pic>
      <p:sp>
        <p:nvSpPr>
          <p:cNvPr id="424" name="Google Shape;424;p45"/>
          <p:cNvSpPr txBox="1">
            <a:spLocks noGrp="1"/>
          </p:cNvSpPr>
          <p:nvPr>
            <p:ph type="ctrTitle"/>
          </p:nvPr>
        </p:nvSpPr>
        <p:spPr>
          <a:xfrm flipH="1">
            <a:off x="1187624" y="1095450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pt-BR" dirty="0" smtClean="0">
                <a:solidFill>
                  <a:schemeClr val="lt1"/>
                </a:solidFill>
              </a:rPr>
              <a:t>A ÁREA DE TESTE </a:t>
            </a:r>
            <a:r>
              <a:rPr lang="pt-BR" dirty="0">
                <a:solidFill>
                  <a:schemeClr val="lt1"/>
                </a:solidFill>
              </a:rPr>
              <a:t>NÃO SE RESUME APENAS EM EXECUTAR TESTES</a:t>
            </a:r>
            <a:endParaRPr dirty="0">
              <a:solidFill>
                <a:schemeClr val="lt1"/>
              </a:solidFill>
            </a:endParaRPr>
          </a:p>
        </p:txBody>
      </p:sp>
      <p:cxnSp>
        <p:nvCxnSpPr>
          <p:cNvPr id="425" name="Google Shape;425;p45"/>
          <p:cNvCxnSpPr/>
          <p:nvPr/>
        </p:nvCxnSpPr>
        <p:spPr>
          <a:xfrm flipH="1">
            <a:off x="12026" y="1283664"/>
            <a:ext cx="1194474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26" name="Google Shape;426;p45"/>
          <p:cNvCxnSpPr/>
          <p:nvPr/>
        </p:nvCxnSpPr>
        <p:spPr>
          <a:xfrm flipH="1">
            <a:off x="6156176" y="2962350"/>
            <a:ext cx="2981049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545424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0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PROCESSO DE TESTES</a:t>
            </a:r>
            <a:endParaRPr dirty="0"/>
          </a:p>
        </p:txBody>
      </p:sp>
      <p:sp>
        <p:nvSpPr>
          <p:cNvPr id="321" name="Google Shape;321;p40"/>
          <p:cNvSpPr txBox="1">
            <a:spLocks noGrp="1"/>
          </p:cNvSpPr>
          <p:nvPr>
            <p:ph type="ctrTitle" idx="2"/>
          </p:nvPr>
        </p:nvSpPr>
        <p:spPr>
          <a:xfrm>
            <a:off x="464478" y="1806500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PLANEJAMENTO </a:t>
            </a:r>
            <a:endParaRPr dirty="0"/>
          </a:p>
        </p:txBody>
      </p:sp>
      <p:sp>
        <p:nvSpPr>
          <p:cNvPr id="322" name="Google Shape;322;p40"/>
          <p:cNvSpPr txBox="1">
            <a:spLocks noGrp="1"/>
          </p:cNvSpPr>
          <p:nvPr>
            <p:ph type="subTitle" idx="1"/>
          </p:nvPr>
        </p:nvSpPr>
        <p:spPr>
          <a:xfrm>
            <a:off x="616128" y="2100749"/>
            <a:ext cx="1477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pt-BR" dirty="0" smtClean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 smtClean="0"/>
              <a:t>Plano de teste.</a:t>
            </a:r>
            <a:endParaRPr dirty="0"/>
          </a:p>
        </p:txBody>
      </p:sp>
      <p:sp>
        <p:nvSpPr>
          <p:cNvPr id="323" name="Google Shape;323;p40"/>
          <p:cNvSpPr txBox="1">
            <a:spLocks noGrp="1"/>
          </p:cNvSpPr>
          <p:nvPr>
            <p:ph type="ctrTitle" idx="3"/>
          </p:nvPr>
        </p:nvSpPr>
        <p:spPr>
          <a:xfrm>
            <a:off x="2077426" y="1806500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ANÁLISE</a:t>
            </a:r>
            <a:endParaRPr dirty="0"/>
          </a:p>
        </p:txBody>
      </p:sp>
      <p:sp>
        <p:nvSpPr>
          <p:cNvPr id="324" name="Google Shape;324;p40"/>
          <p:cNvSpPr txBox="1">
            <a:spLocks noGrp="1"/>
          </p:cNvSpPr>
          <p:nvPr>
            <p:ph type="subTitle" idx="4"/>
          </p:nvPr>
        </p:nvSpPr>
        <p:spPr>
          <a:xfrm>
            <a:off x="2123728" y="2100749"/>
            <a:ext cx="1762522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pt-BR" dirty="0" smtClean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 smtClean="0"/>
              <a:t>“O que testar?”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25" name="Google Shape;325;p40"/>
          <p:cNvSpPr txBox="1">
            <a:spLocks noGrp="1"/>
          </p:cNvSpPr>
          <p:nvPr>
            <p:ph type="ctrTitle" idx="5"/>
          </p:nvPr>
        </p:nvSpPr>
        <p:spPr>
          <a:xfrm>
            <a:off x="3690375" y="1806500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MODELAGEM</a:t>
            </a:r>
            <a:endParaRPr dirty="0"/>
          </a:p>
        </p:txBody>
      </p:sp>
      <p:sp>
        <p:nvSpPr>
          <p:cNvPr id="326" name="Google Shape;326;p40"/>
          <p:cNvSpPr txBox="1">
            <a:spLocks noGrp="1"/>
          </p:cNvSpPr>
          <p:nvPr>
            <p:ph type="subTitle" idx="6"/>
          </p:nvPr>
        </p:nvSpPr>
        <p:spPr>
          <a:xfrm>
            <a:off x="3842024" y="2100749"/>
            <a:ext cx="1594071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pt-BR" dirty="0" smtClean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 smtClean="0"/>
              <a:t>“Como testar?”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27" name="Google Shape;327;p40"/>
          <p:cNvSpPr txBox="1">
            <a:spLocks noGrp="1"/>
          </p:cNvSpPr>
          <p:nvPr>
            <p:ph type="ctrTitle" idx="7"/>
          </p:nvPr>
        </p:nvSpPr>
        <p:spPr>
          <a:xfrm>
            <a:off x="3707117" y="3549862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IMPLEMENTAÇÃO</a:t>
            </a:r>
            <a:endParaRPr dirty="0"/>
          </a:p>
        </p:txBody>
      </p:sp>
      <p:sp>
        <p:nvSpPr>
          <p:cNvPr id="328" name="Google Shape;328;p40"/>
          <p:cNvSpPr txBox="1">
            <a:spLocks noGrp="1"/>
          </p:cNvSpPr>
          <p:nvPr>
            <p:ph type="subTitle" idx="8"/>
          </p:nvPr>
        </p:nvSpPr>
        <p:spPr>
          <a:xfrm>
            <a:off x="3858772" y="3890201"/>
            <a:ext cx="1477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pt-BR" dirty="0" smtClean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 smtClean="0"/>
              <a:t>Prioriza a ordem dos testes.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pt-BR" dirty="0" smtClean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 smtClean="0"/>
              <a:t>“Temos tudo para testar?”</a:t>
            </a:r>
            <a:endParaRPr dirty="0"/>
          </a:p>
        </p:txBody>
      </p:sp>
      <p:sp>
        <p:nvSpPr>
          <p:cNvPr id="329" name="Google Shape;329;p40"/>
          <p:cNvSpPr txBox="1">
            <a:spLocks noGrp="1"/>
          </p:cNvSpPr>
          <p:nvPr>
            <p:ph type="ctrTitle" idx="9"/>
          </p:nvPr>
        </p:nvSpPr>
        <p:spPr>
          <a:xfrm>
            <a:off x="5343519" y="3549862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EXECUÇÃO</a:t>
            </a:r>
            <a:endParaRPr dirty="0"/>
          </a:p>
        </p:txBody>
      </p:sp>
      <p:sp>
        <p:nvSpPr>
          <p:cNvPr id="330" name="Google Shape;330;p40"/>
          <p:cNvSpPr txBox="1">
            <a:spLocks noGrp="1"/>
          </p:cNvSpPr>
          <p:nvPr>
            <p:ph type="subTitle" idx="13"/>
          </p:nvPr>
        </p:nvSpPr>
        <p:spPr>
          <a:xfrm>
            <a:off x="5500260" y="3890201"/>
            <a:ext cx="1592019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pt-BR" dirty="0" smtClean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 smtClean="0"/>
              <a:t>Registrar e comunicar defeitos.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31" name="Google Shape;331;p40"/>
          <p:cNvSpPr txBox="1">
            <a:spLocks noGrp="1"/>
          </p:cNvSpPr>
          <p:nvPr>
            <p:ph type="ctrTitle" idx="14"/>
          </p:nvPr>
        </p:nvSpPr>
        <p:spPr>
          <a:xfrm>
            <a:off x="6979921" y="3549862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CONCLUSÃO</a:t>
            </a:r>
            <a:endParaRPr dirty="0"/>
          </a:p>
        </p:txBody>
      </p:sp>
      <p:sp>
        <p:nvSpPr>
          <p:cNvPr id="332" name="Google Shape;332;p40"/>
          <p:cNvSpPr txBox="1">
            <a:spLocks noGrp="1"/>
          </p:cNvSpPr>
          <p:nvPr>
            <p:ph type="subTitle" idx="15"/>
          </p:nvPr>
        </p:nvSpPr>
        <p:spPr>
          <a:xfrm>
            <a:off x="7141750" y="3890201"/>
            <a:ext cx="1678722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pt-BR" dirty="0" smtClean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 smtClean="0"/>
              <a:t>Coleta os dados das atividades.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pt-BR" dirty="0" smtClean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 smtClean="0"/>
              <a:t>Analisa as lições aprendidas.</a:t>
            </a:r>
            <a:endParaRPr dirty="0"/>
          </a:p>
        </p:txBody>
      </p:sp>
      <p:cxnSp>
        <p:nvCxnSpPr>
          <p:cNvPr id="333" name="Google Shape;333;p40"/>
          <p:cNvCxnSpPr/>
          <p:nvPr/>
        </p:nvCxnSpPr>
        <p:spPr>
          <a:xfrm rot="10800000">
            <a:off x="-49600" y="1722725"/>
            <a:ext cx="5334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4" name="Google Shape;334;p40"/>
          <p:cNvCxnSpPr/>
          <p:nvPr/>
        </p:nvCxnSpPr>
        <p:spPr>
          <a:xfrm rot="10800000">
            <a:off x="3886250" y="3461525"/>
            <a:ext cx="5293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0" name="Google Shape;8163;p66"/>
          <p:cNvGrpSpPr/>
          <p:nvPr/>
        </p:nvGrpSpPr>
        <p:grpSpPr>
          <a:xfrm>
            <a:off x="1253396" y="1307814"/>
            <a:ext cx="318930" cy="303359"/>
            <a:chOff x="-6690625" y="3631325"/>
            <a:chExt cx="307225" cy="292225"/>
          </a:xfrm>
        </p:grpSpPr>
        <p:sp>
          <p:nvSpPr>
            <p:cNvPr id="51" name="Google Shape;8164;p66"/>
            <p:cNvSpPr/>
            <p:nvPr/>
          </p:nvSpPr>
          <p:spPr>
            <a:xfrm>
              <a:off x="-6690625" y="3631325"/>
              <a:ext cx="222925" cy="292225"/>
            </a:xfrm>
            <a:custGeom>
              <a:avLst/>
              <a:gdLst/>
              <a:ahLst/>
              <a:cxnLst/>
              <a:rect l="l" t="t" r="r" b="b"/>
              <a:pathLst>
                <a:path w="8917" h="11689" extrusionOk="0">
                  <a:moveTo>
                    <a:pt x="5861" y="2773"/>
                  </a:moveTo>
                  <a:cubicBezTo>
                    <a:pt x="6270" y="2773"/>
                    <a:pt x="6333" y="3435"/>
                    <a:pt x="5861" y="3435"/>
                  </a:cubicBezTo>
                  <a:lnTo>
                    <a:pt x="3813" y="3435"/>
                  </a:lnTo>
                  <a:cubicBezTo>
                    <a:pt x="3372" y="3435"/>
                    <a:pt x="3340" y="2773"/>
                    <a:pt x="3813" y="2773"/>
                  </a:cubicBezTo>
                  <a:close/>
                  <a:moveTo>
                    <a:pt x="2742" y="0"/>
                  </a:moveTo>
                  <a:lnTo>
                    <a:pt x="2742" y="2395"/>
                  </a:lnTo>
                  <a:cubicBezTo>
                    <a:pt x="2742" y="2584"/>
                    <a:pt x="2584" y="2741"/>
                    <a:pt x="2395" y="2741"/>
                  </a:cubicBezTo>
                  <a:lnTo>
                    <a:pt x="1" y="2741"/>
                  </a:lnTo>
                  <a:lnTo>
                    <a:pt x="1" y="10649"/>
                  </a:lnTo>
                  <a:cubicBezTo>
                    <a:pt x="1" y="11216"/>
                    <a:pt x="473" y="11689"/>
                    <a:pt x="1009" y="11689"/>
                  </a:cubicBezTo>
                  <a:lnTo>
                    <a:pt x="7909" y="11689"/>
                  </a:lnTo>
                  <a:cubicBezTo>
                    <a:pt x="8444" y="11689"/>
                    <a:pt x="8917" y="11248"/>
                    <a:pt x="8917" y="10649"/>
                  </a:cubicBezTo>
                  <a:lnTo>
                    <a:pt x="8917" y="7751"/>
                  </a:lnTo>
                  <a:lnTo>
                    <a:pt x="6491" y="10177"/>
                  </a:lnTo>
                  <a:cubicBezTo>
                    <a:pt x="6491" y="10271"/>
                    <a:pt x="6428" y="10303"/>
                    <a:pt x="6365" y="10303"/>
                  </a:cubicBezTo>
                  <a:lnTo>
                    <a:pt x="4317" y="10901"/>
                  </a:lnTo>
                  <a:cubicBezTo>
                    <a:pt x="4198" y="10938"/>
                    <a:pt x="4080" y="10955"/>
                    <a:pt x="3967" y="10955"/>
                  </a:cubicBezTo>
                  <a:cubicBezTo>
                    <a:pt x="3209" y="10955"/>
                    <a:pt x="2625" y="10192"/>
                    <a:pt x="2899" y="9452"/>
                  </a:cubicBezTo>
                  <a:lnTo>
                    <a:pt x="3057" y="8979"/>
                  </a:lnTo>
                  <a:lnTo>
                    <a:pt x="1765" y="8979"/>
                  </a:lnTo>
                  <a:cubicBezTo>
                    <a:pt x="1324" y="8979"/>
                    <a:pt x="1293" y="8255"/>
                    <a:pt x="1765" y="8255"/>
                  </a:cubicBezTo>
                  <a:lnTo>
                    <a:pt x="3277" y="8255"/>
                  </a:lnTo>
                  <a:lnTo>
                    <a:pt x="3529" y="7593"/>
                  </a:lnTo>
                  <a:lnTo>
                    <a:pt x="1797" y="7593"/>
                  </a:lnTo>
                  <a:cubicBezTo>
                    <a:pt x="1356" y="7593"/>
                    <a:pt x="1324" y="6869"/>
                    <a:pt x="1797" y="6869"/>
                  </a:cubicBezTo>
                  <a:lnTo>
                    <a:pt x="4034" y="6869"/>
                  </a:lnTo>
                  <a:lnTo>
                    <a:pt x="4695" y="6207"/>
                  </a:lnTo>
                  <a:lnTo>
                    <a:pt x="1765" y="6207"/>
                  </a:lnTo>
                  <a:cubicBezTo>
                    <a:pt x="1324" y="6207"/>
                    <a:pt x="1293" y="5514"/>
                    <a:pt x="1765" y="5514"/>
                  </a:cubicBezTo>
                  <a:lnTo>
                    <a:pt x="5388" y="5514"/>
                  </a:lnTo>
                  <a:lnTo>
                    <a:pt x="6050" y="4821"/>
                  </a:lnTo>
                  <a:lnTo>
                    <a:pt x="1734" y="4821"/>
                  </a:lnTo>
                  <a:cubicBezTo>
                    <a:pt x="1293" y="4821"/>
                    <a:pt x="1261" y="4128"/>
                    <a:pt x="1734" y="4128"/>
                  </a:cubicBezTo>
                  <a:lnTo>
                    <a:pt x="6711" y="4128"/>
                  </a:lnTo>
                  <a:cubicBezTo>
                    <a:pt x="6963" y="3876"/>
                    <a:pt x="8696" y="2080"/>
                    <a:pt x="8917" y="1891"/>
                  </a:cubicBezTo>
                  <a:lnTo>
                    <a:pt x="8917" y="1009"/>
                  </a:lnTo>
                  <a:cubicBezTo>
                    <a:pt x="8917" y="473"/>
                    <a:pt x="8507" y="0"/>
                    <a:pt x="790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8165;p66"/>
            <p:cNvSpPr/>
            <p:nvPr/>
          </p:nvSpPr>
          <p:spPr>
            <a:xfrm>
              <a:off x="-6604350" y="3832175"/>
              <a:ext cx="58675" cy="56550"/>
            </a:xfrm>
            <a:custGeom>
              <a:avLst/>
              <a:gdLst/>
              <a:ahLst/>
              <a:cxnLst/>
              <a:rect l="l" t="t" r="r" b="b"/>
              <a:pathLst>
                <a:path w="2347" h="2262" extrusionOk="0">
                  <a:moveTo>
                    <a:pt x="614" y="0"/>
                  </a:moveTo>
                  <a:lnTo>
                    <a:pt x="110" y="1607"/>
                  </a:lnTo>
                  <a:cubicBezTo>
                    <a:pt x="1" y="1934"/>
                    <a:pt x="222" y="2262"/>
                    <a:pt x="550" y="2262"/>
                  </a:cubicBezTo>
                  <a:cubicBezTo>
                    <a:pt x="600" y="2262"/>
                    <a:pt x="654" y="2254"/>
                    <a:pt x="709" y="2237"/>
                  </a:cubicBezTo>
                  <a:lnTo>
                    <a:pt x="2347" y="1701"/>
                  </a:lnTo>
                  <a:lnTo>
                    <a:pt x="61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8166;p66"/>
            <p:cNvSpPr/>
            <p:nvPr/>
          </p:nvSpPr>
          <p:spPr>
            <a:xfrm>
              <a:off x="-6470875" y="3684775"/>
              <a:ext cx="87475" cy="71800"/>
            </a:xfrm>
            <a:custGeom>
              <a:avLst/>
              <a:gdLst/>
              <a:ahLst/>
              <a:cxnLst/>
              <a:rect l="l" t="t" r="r" b="b"/>
              <a:pathLst>
                <a:path w="3499" h="2872" extrusionOk="0">
                  <a:moveTo>
                    <a:pt x="1479" y="1"/>
                  </a:moveTo>
                  <a:cubicBezTo>
                    <a:pt x="1176" y="1"/>
                    <a:pt x="868" y="114"/>
                    <a:pt x="599" y="383"/>
                  </a:cubicBezTo>
                  <a:lnTo>
                    <a:pt x="1" y="950"/>
                  </a:lnTo>
                  <a:lnTo>
                    <a:pt x="1954" y="2872"/>
                  </a:lnTo>
                  <a:lnTo>
                    <a:pt x="2521" y="2305"/>
                  </a:lnTo>
                  <a:cubicBezTo>
                    <a:pt x="3498" y="1352"/>
                    <a:pt x="2524" y="1"/>
                    <a:pt x="147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8167;p66"/>
            <p:cNvSpPr/>
            <p:nvPr/>
          </p:nvSpPr>
          <p:spPr>
            <a:xfrm>
              <a:off x="-6578775" y="3721900"/>
              <a:ext cx="143375" cy="143375"/>
            </a:xfrm>
            <a:custGeom>
              <a:avLst/>
              <a:gdLst/>
              <a:ahLst/>
              <a:cxnLst/>
              <a:rect l="l" t="t" r="r" b="b"/>
              <a:pathLst>
                <a:path w="5735" h="5735" extrusionOk="0">
                  <a:moveTo>
                    <a:pt x="3813" y="1"/>
                  </a:moveTo>
                  <a:lnTo>
                    <a:pt x="1" y="3813"/>
                  </a:lnTo>
                  <a:lnTo>
                    <a:pt x="1922" y="5734"/>
                  </a:lnTo>
                  <a:lnTo>
                    <a:pt x="4474" y="3183"/>
                  </a:lnTo>
                  <a:lnTo>
                    <a:pt x="5734" y="1922"/>
                  </a:lnTo>
                  <a:lnTo>
                    <a:pt x="381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8168;p66"/>
            <p:cNvSpPr/>
            <p:nvPr/>
          </p:nvSpPr>
          <p:spPr>
            <a:xfrm>
              <a:off x="-6685100" y="3636850"/>
              <a:ext cx="47275" cy="46475"/>
            </a:xfrm>
            <a:custGeom>
              <a:avLst/>
              <a:gdLst/>
              <a:ahLst/>
              <a:cxnLst/>
              <a:rect l="l" t="t" r="r" b="b"/>
              <a:pathLst>
                <a:path w="1891" h="1859" extrusionOk="0">
                  <a:moveTo>
                    <a:pt x="1891" y="0"/>
                  </a:moveTo>
                  <a:lnTo>
                    <a:pt x="0" y="1859"/>
                  </a:lnTo>
                  <a:lnTo>
                    <a:pt x="1891" y="1859"/>
                  </a:lnTo>
                  <a:lnTo>
                    <a:pt x="189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" name="Google Shape;8236;p66"/>
          <p:cNvGrpSpPr/>
          <p:nvPr/>
        </p:nvGrpSpPr>
        <p:grpSpPr>
          <a:xfrm>
            <a:off x="2915816" y="1339497"/>
            <a:ext cx="299284" cy="302554"/>
            <a:chOff x="-2668225" y="3239075"/>
            <a:chExt cx="288300" cy="291450"/>
          </a:xfrm>
        </p:grpSpPr>
        <p:sp>
          <p:nvSpPr>
            <p:cNvPr id="64" name="Google Shape;8237;p66"/>
            <p:cNvSpPr/>
            <p:nvPr/>
          </p:nvSpPr>
          <p:spPr>
            <a:xfrm>
              <a:off x="-2592600" y="3239075"/>
              <a:ext cx="137850" cy="51225"/>
            </a:xfrm>
            <a:custGeom>
              <a:avLst/>
              <a:gdLst/>
              <a:ahLst/>
              <a:cxnLst/>
              <a:rect l="l" t="t" r="r" b="b"/>
              <a:pathLst>
                <a:path w="5514" h="2049" extrusionOk="0">
                  <a:moveTo>
                    <a:pt x="1355" y="1"/>
                  </a:moveTo>
                  <a:cubicBezTo>
                    <a:pt x="0" y="1"/>
                    <a:pt x="11" y="2049"/>
                    <a:pt x="1386" y="2049"/>
                  </a:cubicBezTo>
                  <a:lnTo>
                    <a:pt x="4127" y="2049"/>
                  </a:lnTo>
                  <a:cubicBezTo>
                    <a:pt x="5482" y="2049"/>
                    <a:pt x="5514" y="1"/>
                    <a:pt x="4127" y="1"/>
                  </a:cubicBezTo>
                  <a:lnTo>
                    <a:pt x="1386" y="1"/>
                  </a:lnTo>
                  <a:cubicBezTo>
                    <a:pt x="1376" y="1"/>
                    <a:pt x="1366" y="1"/>
                    <a:pt x="135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8238;p66"/>
            <p:cNvSpPr/>
            <p:nvPr/>
          </p:nvSpPr>
          <p:spPr>
            <a:xfrm>
              <a:off x="-2587875" y="3307875"/>
              <a:ext cx="129200" cy="69850"/>
            </a:xfrm>
            <a:custGeom>
              <a:avLst/>
              <a:gdLst/>
              <a:ahLst/>
              <a:cxnLst/>
              <a:rect l="l" t="t" r="r" b="b"/>
              <a:pathLst>
                <a:path w="5168" h="2794" extrusionOk="0">
                  <a:moveTo>
                    <a:pt x="1235" y="1"/>
                  </a:moveTo>
                  <a:cubicBezTo>
                    <a:pt x="1002" y="1"/>
                    <a:pt x="977" y="13"/>
                    <a:pt x="882" y="53"/>
                  </a:cubicBezTo>
                  <a:lnTo>
                    <a:pt x="882" y="1502"/>
                  </a:lnTo>
                  <a:cubicBezTo>
                    <a:pt x="788" y="1628"/>
                    <a:pt x="599" y="1943"/>
                    <a:pt x="0" y="2794"/>
                  </a:cubicBezTo>
                  <a:lnTo>
                    <a:pt x="5167" y="2794"/>
                  </a:lnTo>
                  <a:cubicBezTo>
                    <a:pt x="4568" y="1912"/>
                    <a:pt x="4379" y="1597"/>
                    <a:pt x="4316" y="1471"/>
                  </a:cubicBezTo>
                  <a:lnTo>
                    <a:pt x="4316" y="22"/>
                  </a:lnTo>
                  <a:lnTo>
                    <a:pt x="3938" y="22"/>
                  </a:lnTo>
                  <a:cubicBezTo>
                    <a:pt x="2228" y="22"/>
                    <a:pt x="1547" y="1"/>
                    <a:pt x="123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8239;p66"/>
            <p:cNvSpPr/>
            <p:nvPr/>
          </p:nvSpPr>
          <p:spPr>
            <a:xfrm>
              <a:off x="-2566625" y="3427325"/>
              <a:ext cx="33125" cy="33100"/>
            </a:xfrm>
            <a:custGeom>
              <a:avLst/>
              <a:gdLst/>
              <a:ahLst/>
              <a:cxnLst/>
              <a:rect l="l" t="t" r="r" b="b"/>
              <a:pathLst>
                <a:path w="1325" h="1324" extrusionOk="0">
                  <a:moveTo>
                    <a:pt x="662" y="1"/>
                  </a:moveTo>
                  <a:cubicBezTo>
                    <a:pt x="253" y="1"/>
                    <a:pt x="1" y="316"/>
                    <a:pt x="1" y="662"/>
                  </a:cubicBezTo>
                  <a:cubicBezTo>
                    <a:pt x="1" y="1009"/>
                    <a:pt x="316" y="1324"/>
                    <a:pt x="662" y="1324"/>
                  </a:cubicBezTo>
                  <a:cubicBezTo>
                    <a:pt x="1041" y="1324"/>
                    <a:pt x="1324" y="1009"/>
                    <a:pt x="1324" y="662"/>
                  </a:cubicBezTo>
                  <a:cubicBezTo>
                    <a:pt x="1324" y="316"/>
                    <a:pt x="1041" y="1"/>
                    <a:pt x="66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8240;p66"/>
            <p:cNvSpPr/>
            <p:nvPr/>
          </p:nvSpPr>
          <p:spPr>
            <a:xfrm>
              <a:off x="-2481550" y="3461200"/>
              <a:ext cx="18125" cy="18150"/>
            </a:xfrm>
            <a:custGeom>
              <a:avLst/>
              <a:gdLst/>
              <a:ahLst/>
              <a:cxnLst/>
              <a:rect l="l" t="t" r="r" b="b"/>
              <a:pathLst>
                <a:path w="725" h="726" extrusionOk="0">
                  <a:moveTo>
                    <a:pt x="378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8"/>
                    <a:pt x="158" y="725"/>
                    <a:pt x="378" y="725"/>
                  </a:cubicBezTo>
                  <a:cubicBezTo>
                    <a:pt x="567" y="725"/>
                    <a:pt x="725" y="568"/>
                    <a:pt x="725" y="378"/>
                  </a:cubicBezTo>
                  <a:cubicBezTo>
                    <a:pt x="725" y="158"/>
                    <a:pt x="536" y="0"/>
                    <a:pt x="37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8241;p66"/>
            <p:cNvSpPr/>
            <p:nvPr/>
          </p:nvSpPr>
          <p:spPr>
            <a:xfrm>
              <a:off x="-2668225" y="3393475"/>
              <a:ext cx="288300" cy="137050"/>
            </a:xfrm>
            <a:custGeom>
              <a:avLst/>
              <a:gdLst/>
              <a:ahLst/>
              <a:cxnLst/>
              <a:rect l="l" t="t" r="r" b="b"/>
              <a:pathLst>
                <a:path w="11532" h="5482" extrusionOk="0">
                  <a:moveTo>
                    <a:pt x="4726" y="630"/>
                  </a:moveTo>
                  <a:cubicBezTo>
                    <a:pt x="5483" y="630"/>
                    <a:pt x="6113" y="1260"/>
                    <a:pt x="6113" y="2016"/>
                  </a:cubicBezTo>
                  <a:cubicBezTo>
                    <a:pt x="6113" y="2804"/>
                    <a:pt x="5514" y="3403"/>
                    <a:pt x="4726" y="3403"/>
                  </a:cubicBezTo>
                  <a:cubicBezTo>
                    <a:pt x="3970" y="3403"/>
                    <a:pt x="3340" y="2772"/>
                    <a:pt x="3340" y="2016"/>
                  </a:cubicBezTo>
                  <a:cubicBezTo>
                    <a:pt x="3340" y="1260"/>
                    <a:pt x="3970" y="630"/>
                    <a:pt x="4726" y="630"/>
                  </a:cubicBezTo>
                  <a:close/>
                  <a:moveTo>
                    <a:pt x="7845" y="2048"/>
                  </a:moveTo>
                  <a:cubicBezTo>
                    <a:pt x="8381" y="2048"/>
                    <a:pt x="8854" y="2520"/>
                    <a:pt x="8854" y="3087"/>
                  </a:cubicBezTo>
                  <a:cubicBezTo>
                    <a:pt x="8854" y="3623"/>
                    <a:pt x="8381" y="4096"/>
                    <a:pt x="7845" y="4096"/>
                  </a:cubicBezTo>
                  <a:cubicBezTo>
                    <a:pt x="7278" y="4096"/>
                    <a:pt x="6806" y="3623"/>
                    <a:pt x="6806" y="3087"/>
                  </a:cubicBezTo>
                  <a:cubicBezTo>
                    <a:pt x="6806" y="2520"/>
                    <a:pt x="7278" y="2048"/>
                    <a:pt x="7845" y="2048"/>
                  </a:cubicBezTo>
                  <a:close/>
                  <a:moveTo>
                    <a:pt x="2710" y="0"/>
                  </a:moveTo>
                  <a:cubicBezTo>
                    <a:pt x="2238" y="693"/>
                    <a:pt x="1607" y="1575"/>
                    <a:pt x="788" y="2804"/>
                  </a:cubicBezTo>
                  <a:cubicBezTo>
                    <a:pt x="1" y="3938"/>
                    <a:pt x="820" y="5482"/>
                    <a:pt x="2206" y="5482"/>
                  </a:cubicBezTo>
                  <a:lnTo>
                    <a:pt x="9295" y="5482"/>
                  </a:lnTo>
                  <a:cubicBezTo>
                    <a:pt x="10712" y="5482"/>
                    <a:pt x="11532" y="3938"/>
                    <a:pt x="10744" y="2804"/>
                  </a:cubicBezTo>
                  <a:cubicBezTo>
                    <a:pt x="9925" y="1575"/>
                    <a:pt x="9295" y="693"/>
                    <a:pt x="88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" name="Google Shape;8856;p67"/>
          <p:cNvGrpSpPr/>
          <p:nvPr/>
        </p:nvGrpSpPr>
        <p:grpSpPr>
          <a:xfrm>
            <a:off x="4485948" y="1307814"/>
            <a:ext cx="331693" cy="329934"/>
            <a:chOff x="6168925" y="3936925"/>
            <a:chExt cx="296950" cy="295375"/>
          </a:xfrm>
        </p:grpSpPr>
        <p:sp>
          <p:nvSpPr>
            <p:cNvPr id="76" name="Google Shape;8857;p67"/>
            <p:cNvSpPr/>
            <p:nvPr/>
          </p:nvSpPr>
          <p:spPr>
            <a:xfrm>
              <a:off x="6220900" y="4164550"/>
              <a:ext cx="18150" cy="18125"/>
            </a:xfrm>
            <a:custGeom>
              <a:avLst/>
              <a:gdLst/>
              <a:ahLst/>
              <a:cxnLst/>
              <a:rect l="l" t="t" r="r" b="b"/>
              <a:pathLst>
                <a:path w="726" h="725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7"/>
                    <a:pt x="158" y="725"/>
                    <a:pt x="379" y="725"/>
                  </a:cubicBezTo>
                  <a:cubicBezTo>
                    <a:pt x="568" y="725"/>
                    <a:pt x="725" y="567"/>
                    <a:pt x="725" y="347"/>
                  </a:cubicBez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8858;p67"/>
            <p:cNvSpPr/>
            <p:nvPr/>
          </p:nvSpPr>
          <p:spPr>
            <a:xfrm>
              <a:off x="6168925" y="3972375"/>
              <a:ext cx="227650" cy="259925"/>
            </a:xfrm>
            <a:custGeom>
              <a:avLst/>
              <a:gdLst/>
              <a:ahLst/>
              <a:cxnLst/>
              <a:rect l="l" t="t" r="r" b="b"/>
              <a:pathLst>
                <a:path w="9106" h="10397" extrusionOk="0">
                  <a:moveTo>
                    <a:pt x="3115" y="2135"/>
                  </a:moveTo>
                  <a:cubicBezTo>
                    <a:pt x="3206" y="2135"/>
                    <a:pt x="3293" y="2158"/>
                    <a:pt x="3340" y="2205"/>
                  </a:cubicBezTo>
                  <a:cubicBezTo>
                    <a:pt x="3466" y="2331"/>
                    <a:pt x="3466" y="2583"/>
                    <a:pt x="3340" y="2678"/>
                  </a:cubicBezTo>
                  <a:lnTo>
                    <a:pt x="2930" y="3119"/>
                  </a:lnTo>
                  <a:lnTo>
                    <a:pt x="3340" y="3560"/>
                  </a:lnTo>
                  <a:cubicBezTo>
                    <a:pt x="3466" y="3686"/>
                    <a:pt x="3466" y="3907"/>
                    <a:pt x="3340" y="4033"/>
                  </a:cubicBezTo>
                  <a:cubicBezTo>
                    <a:pt x="3293" y="4096"/>
                    <a:pt x="3206" y="4127"/>
                    <a:pt x="3115" y="4127"/>
                  </a:cubicBezTo>
                  <a:cubicBezTo>
                    <a:pt x="3025" y="4127"/>
                    <a:pt x="2930" y="4096"/>
                    <a:pt x="2867" y="4033"/>
                  </a:cubicBezTo>
                  <a:lnTo>
                    <a:pt x="2458" y="3592"/>
                  </a:lnTo>
                  <a:lnTo>
                    <a:pt x="2017" y="4033"/>
                  </a:lnTo>
                  <a:cubicBezTo>
                    <a:pt x="1954" y="4096"/>
                    <a:pt x="1867" y="4127"/>
                    <a:pt x="1780" y="4127"/>
                  </a:cubicBezTo>
                  <a:cubicBezTo>
                    <a:pt x="1694" y="4127"/>
                    <a:pt x="1607" y="4096"/>
                    <a:pt x="1544" y="4033"/>
                  </a:cubicBezTo>
                  <a:cubicBezTo>
                    <a:pt x="1418" y="3907"/>
                    <a:pt x="1418" y="3686"/>
                    <a:pt x="1544" y="3560"/>
                  </a:cubicBezTo>
                  <a:lnTo>
                    <a:pt x="1985" y="3119"/>
                  </a:lnTo>
                  <a:lnTo>
                    <a:pt x="1544" y="2678"/>
                  </a:lnTo>
                  <a:cubicBezTo>
                    <a:pt x="1418" y="2583"/>
                    <a:pt x="1418" y="2331"/>
                    <a:pt x="1544" y="2205"/>
                  </a:cubicBezTo>
                  <a:cubicBezTo>
                    <a:pt x="1591" y="2158"/>
                    <a:pt x="1678" y="2135"/>
                    <a:pt x="1769" y="2135"/>
                  </a:cubicBezTo>
                  <a:cubicBezTo>
                    <a:pt x="1859" y="2135"/>
                    <a:pt x="1954" y="2158"/>
                    <a:pt x="2017" y="2205"/>
                  </a:cubicBezTo>
                  <a:lnTo>
                    <a:pt x="2458" y="2646"/>
                  </a:lnTo>
                  <a:lnTo>
                    <a:pt x="2867" y="2205"/>
                  </a:lnTo>
                  <a:cubicBezTo>
                    <a:pt x="2930" y="2158"/>
                    <a:pt x="3025" y="2135"/>
                    <a:pt x="3115" y="2135"/>
                  </a:cubicBezTo>
                  <a:close/>
                  <a:moveTo>
                    <a:pt x="6727" y="2079"/>
                  </a:moveTo>
                  <a:cubicBezTo>
                    <a:pt x="6813" y="2079"/>
                    <a:pt x="6900" y="2111"/>
                    <a:pt x="6963" y="2174"/>
                  </a:cubicBezTo>
                  <a:lnTo>
                    <a:pt x="7688" y="2898"/>
                  </a:lnTo>
                  <a:cubicBezTo>
                    <a:pt x="7719" y="2993"/>
                    <a:pt x="7719" y="3245"/>
                    <a:pt x="7593" y="3371"/>
                  </a:cubicBezTo>
                  <a:cubicBezTo>
                    <a:pt x="7546" y="3418"/>
                    <a:pt x="7459" y="3442"/>
                    <a:pt x="7369" y="3442"/>
                  </a:cubicBezTo>
                  <a:cubicBezTo>
                    <a:pt x="7278" y="3442"/>
                    <a:pt x="7183" y="3418"/>
                    <a:pt x="7120" y="3371"/>
                  </a:cubicBezTo>
                  <a:lnTo>
                    <a:pt x="7026" y="3245"/>
                  </a:lnTo>
                  <a:lnTo>
                    <a:pt x="7026" y="4505"/>
                  </a:lnTo>
                  <a:cubicBezTo>
                    <a:pt x="7026" y="5104"/>
                    <a:pt x="6553" y="5513"/>
                    <a:pt x="5986" y="5513"/>
                  </a:cubicBezTo>
                  <a:lnTo>
                    <a:pt x="3151" y="5513"/>
                  </a:lnTo>
                  <a:cubicBezTo>
                    <a:pt x="2962" y="5513"/>
                    <a:pt x="2804" y="5671"/>
                    <a:pt x="2804" y="5891"/>
                  </a:cubicBezTo>
                  <a:lnTo>
                    <a:pt x="2804" y="7026"/>
                  </a:lnTo>
                  <a:cubicBezTo>
                    <a:pt x="3182" y="7183"/>
                    <a:pt x="3497" y="7530"/>
                    <a:pt x="3497" y="8002"/>
                  </a:cubicBezTo>
                  <a:cubicBezTo>
                    <a:pt x="3497" y="8601"/>
                    <a:pt x="3025" y="9042"/>
                    <a:pt x="2489" y="9042"/>
                  </a:cubicBezTo>
                  <a:cubicBezTo>
                    <a:pt x="1922" y="9042"/>
                    <a:pt x="1450" y="8569"/>
                    <a:pt x="1450" y="8002"/>
                  </a:cubicBezTo>
                  <a:cubicBezTo>
                    <a:pt x="1450" y="7561"/>
                    <a:pt x="1733" y="7183"/>
                    <a:pt x="2174" y="7026"/>
                  </a:cubicBezTo>
                  <a:lnTo>
                    <a:pt x="2174" y="5891"/>
                  </a:lnTo>
                  <a:cubicBezTo>
                    <a:pt x="2174" y="5293"/>
                    <a:pt x="2647" y="4852"/>
                    <a:pt x="3182" y="4852"/>
                  </a:cubicBezTo>
                  <a:lnTo>
                    <a:pt x="6018" y="4852"/>
                  </a:lnTo>
                  <a:cubicBezTo>
                    <a:pt x="6207" y="4852"/>
                    <a:pt x="6364" y="4694"/>
                    <a:pt x="6364" y="4505"/>
                  </a:cubicBezTo>
                  <a:lnTo>
                    <a:pt x="6364" y="3245"/>
                  </a:lnTo>
                  <a:lnTo>
                    <a:pt x="6270" y="3371"/>
                  </a:lnTo>
                  <a:cubicBezTo>
                    <a:pt x="6207" y="3418"/>
                    <a:pt x="6120" y="3442"/>
                    <a:pt x="6034" y="3442"/>
                  </a:cubicBezTo>
                  <a:cubicBezTo>
                    <a:pt x="5947" y="3442"/>
                    <a:pt x="5860" y="3418"/>
                    <a:pt x="5797" y="3371"/>
                  </a:cubicBezTo>
                  <a:cubicBezTo>
                    <a:pt x="5671" y="3245"/>
                    <a:pt x="5671" y="2993"/>
                    <a:pt x="5797" y="2898"/>
                  </a:cubicBezTo>
                  <a:lnTo>
                    <a:pt x="6490" y="2174"/>
                  </a:lnTo>
                  <a:cubicBezTo>
                    <a:pt x="6553" y="2111"/>
                    <a:pt x="6640" y="2079"/>
                    <a:pt x="6727" y="2079"/>
                  </a:cubicBezTo>
                  <a:close/>
                  <a:moveTo>
                    <a:pt x="7369" y="7057"/>
                  </a:moveTo>
                  <a:cubicBezTo>
                    <a:pt x="7459" y="7057"/>
                    <a:pt x="7546" y="7089"/>
                    <a:pt x="7593" y="7152"/>
                  </a:cubicBezTo>
                  <a:cubicBezTo>
                    <a:pt x="7719" y="7246"/>
                    <a:pt x="7719" y="7498"/>
                    <a:pt x="7593" y="7624"/>
                  </a:cubicBezTo>
                  <a:lnTo>
                    <a:pt x="7183" y="8034"/>
                  </a:lnTo>
                  <a:lnTo>
                    <a:pt x="7593" y="8475"/>
                  </a:lnTo>
                  <a:cubicBezTo>
                    <a:pt x="7719" y="8601"/>
                    <a:pt x="7719" y="8821"/>
                    <a:pt x="7593" y="8947"/>
                  </a:cubicBezTo>
                  <a:cubicBezTo>
                    <a:pt x="7546" y="9010"/>
                    <a:pt x="7459" y="9042"/>
                    <a:pt x="7369" y="9042"/>
                  </a:cubicBezTo>
                  <a:cubicBezTo>
                    <a:pt x="7278" y="9042"/>
                    <a:pt x="7183" y="9010"/>
                    <a:pt x="7120" y="8947"/>
                  </a:cubicBezTo>
                  <a:lnTo>
                    <a:pt x="6711" y="8506"/>
                  </a:lnTo>
                  <a:lnTo>
                    <a:pt x="6270" y="8947"/>
                  </a:lnTo>
                  <a:cubicBezTo>
                    <a:pt x="6207" y="9010"/>
                    <a:pt x="6120" y="9042"/>
                    <a:pt x="6034" y="9042"/>
                  </a:cubicBezTo>
                  <a:cubicBezTo>
                    <a:pt x="5947" y="9042"/>
                    <a:pt x="5860" y="9010"/>
                    <a:pt x="5797" y="8947"/>
                  </a:cubicBezTo>
                  <a:cubicBezTo>
                    <a:pt x="5671" y="8821"/>
                    <a:pt x="5671" y="8601"/>
                    <a:pt x="5797" y="8475"/>
                  </a:cubicBezTo>
                  <a:lnTo>
                    <a:pt x="6207" y="8034"/>
                  </a:lnTo>
                  <a:lnTo>
                    <a:pt x="5797" y="7624"/>
                  </a:lnTo>
                  <a:cubicBezTo>
                    <a:pt x="5671" y="7498"/>
                    <a:pt x="5671" y="7246"/>
                    <a:pt x="5797" y="7152"/>
                  </a:cubicBezTo>
                  <a:cubicBezTo>
                    <a:pt x="5845" y="7089"/>
                    <a:pt x="5931" y="7057"/>
                    <a:pt x="6022" y="7057"/>
                  </a:cubicBezTo>
                  <a:cubicBezTo>
                    <a:pt x="6112" y="7057"/>
                    <a:pt x="6207" y="7089"/>
                    <a:pt x="6270" y="7152"/>
                  </a:cubicBezTo>
                  <a:lnTo>
                    <a:pt x="6711" y="7561"/>
                  </a:lnTo>
                  <a:lnTo>
                    <a:pt x="7120" y="7152"/>
                  </a:lnTo>
                  <a:cubicBezTo>
                    <a:pt x="7183" y="7089"/>
                    <a:pt x="7278" y="7057"/>
                    <a:pt x="7369" y="7057"/>
                  </a:cubicBezTo>
                  <a:close/>
                  <a:moveTo>
                    <a:pt x="1040" y="0"/>
                  </a:moveTo>
                  <a:cubicBezTo>
                    <a:pt x="441" y="0"/>
                    <a:pt x="0" y="473"/>
                    <a:pt x="0" y="1040"/>
                  </a:cubicBezTo>
                  <a:lnTo>
                    <a:pt x="0" y="9388"/>
                  </a:lnTo>
                  <a:cubicBezTo>
                    <a:pt x="0" y="9987"/>
                    <a:pt x="473" y="10397"/>
                    <a:pt x="1040" y="10397"/>
                  </a:cubicBezTo>
                  <a:lnTo>
                    <a:pt x="8003" y="10397"/>
                  </a:lnTo>
                  <a:cubicBezTo>
                    <a:pt x="8601" y="10397"/>
                    <a:pt x="9011" y="9924"/>
                    <a:pt x="9011" y="9388"/>
                  </a:cubicBezTo>
                  <a:lnTo>
                    <a:pt x="9011" y="1040"/>
                  </a:lnTo>
                  <a:cubicBezTo>
                    <a:pt x="9105" y="473"/>
                    <a:pt x="8633" y="0"/>
                    <a:pt x="8034" y="0"/>
                  </a:cubicBezTo>
                  <a:lnTo>
                    <a:pt x="7341" y="0"/>
                  </a:lnTo>
                  <a:cubicBezTo>
                    <a:pt x="7341" y="756"/>
                    <a:pt x="6711" y="1386"/>
                    <a:pt x="5955" y="1386"/>
                  </a:cubicBezTo>
                  <a:lnTo>
                    <a:pt x="3119" y="1386"/>
                  </a:lnTo>
                  <a:cubicBezTo>
                    <a:pt x="2363" y="1386"/>
                    <a:pt x="1733" y="756"/>
                    <a:pt x="17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8859;p67"/>
            <p:cNvSpPr/>
            <p:nvPr/>
          </p:nvSpPr>
          <p:spPr>
            <a:xfrm>
              <a:off x="6228775" y="3936925"/>
              <a:ext cx="106350" cy="53575"/>
            </a:xfrm>
            <a:custGeom>
              <a:avLst/>
              <a:gdLst/>
              <a:ahLst/>
              <a:cxnLst/>
              <a:rect l="l" t="t" r="r" b="b"/>
              <a:pathLst>
                <a:path w="4254" h="2143" extrusionOk="0">
                  <a:moveTo>
                    <a:pt x="2143" y="0"/>
                  </a:moveTo>
                  <a:cubicBezTo>
                    <a:pt x="1860" y="0"/>
                    <a:pt x="1576" y="221"/>
                    <a:pt x="1450" y="473"/>
                  </a:cubicBezTo>
                  <a:lnTo>
                    <a:pt x="1387" y="725"/>
                  </a:lnTo>
                  <a:lnTo>
                    <a:pt x="725" y="725"/>
                  </a:lnTo>
                  <a:cubicBezTo>
                    <a:pt x="316" y="725"/>
                    <a:pt x="1" y="1040"/>
                    <a:pt x="1" y="1418"/>
                  </a:cubicBezTo>
                  <a:cubicBezTo>
                    <a:pt x="1" y="1828"/>
                    <a:pt x="316" y="2143"/>
                    <a:pt x="725" y="2143"/>
                  </a:cubicBezTo>
                  <a:lnTo>
                    <a:pt x="3561" y="2143"/>
                  </a:lnTo>
                  <a:cubicBezTo>
                    <a:pt x="3939" y="2143"/>
                    <a:pt x="4254" y="1828"/>
                    <a:pt x="4254" y="1418"/>
                  </a:cubicBezTo>
                  <a:cubicBezTo>
                    <a:pt x="4254" y="1040"/>
                    <a:pt x="3939" y="725"/>
                    <a:pt x="3561" y="725"/>
                  </a:cubicBezTo>
                  <a:lnTo>
                    <a:pt x="2868" y="725"/>
                  </a:lnTo>
                  <a:lnTo>
                    <a:pt x="2805" y="473"/>
                  </a:lnTo>
                  <a:cubicBezTo>
                    <a:pt x="2710" y="221"/>
                    <a:pt x="2458" y="0"/>
                    <a:pt x="214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8860;p67"/>
            <p:cNvSpPr/>
            <p:nvPr/>
          </p:nvSpPr>
          <p:spPr>
            <a:xfrm>
              <a:off x="6412300" y="4059000"/>
              <a:ext cx="52000" cy="105575"/>
            </a:xfrm>
            <a:custGeom>
              <a:avLst/>
              <a:gdLst/>
              <a:ahLst/>
              <a:cxnLst/>
              <a:rect l="l" t="t" r="r" b="b"/>
              <a:pathLst>
                <a:path w="2080" h="4223" extrusionOk="0">
                  <a:moveTo>
                    <a:pt x="0" y="1"/>
                  </a:moveTo>
                  <a:lnTo>
                    <a:pt x="0" y="4222"/>
                  </a:lnTo>
                  <a:lnTo>
                    <a:pt x="32" y="4222"/>
                  </a:lnTo>
                  <a:cubicBezTo>
                    <a:pt x="315" y="4002"/>
                    <a:pt x="662" y="3876"/>
                    <a:pt x="1072" y="3876"/>
                  </a:cubicBezTo>
                  <a:cubicBezTo>
                    <a:pt x="1450" y="3876"/>
                    <a:pt x="1796" y="4002"/>
                    <a:pt x="2080" y="4222"/>
                  </a:cubicBezTo>
                  <a:lnTo>
                    <a:pt x="208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861;p67"/>
            <p:cNvSpPr/>
            <p:nvPr/>
          </p:nvSpPr>
          <p:spPr>
            <a:xfrm>
              <a:off x="6413875" y="4007025"/>
              <a:ext cx="52000" cy="34675"/>
            </a:xfrm>
            <a:custGeom>
              <a:avLst/>
              <a:gdLst/>
              <a:ahLst/>
              <a:cxnLst/>
              <a:rect l="l" t="t" r="r" b="b"/>
              <a:pathLst>
                <a:path w="2080" h="1387" extrusionOk="0">
                  <a:moveTo>
                    <a:pt x="1040" y="0"/>
                  </a:moveTo>
                  <a:cubicBezTo>
                    <a:pt x="441" y="0"/>
                    <a:pt x="0" y="473"/>
                    <a:pt x="0" y="1040"/>
                  </a:cubicBezTo>
                  <a:lnTo>
                    <a:pt x="0" y="1386"/>
                  </a:lnTo>
                  <a:lnTo>
                    <a:pt x="2080" y="1386"/>
                  </a:lnTo>
                  <a:lnTo>
                    <a:pt x="2080" y="1040"/>
                  </a:lnTo>
                  <a:cubicBezTo>
                    <a:pt x="2048" y="473"/>
                    <a:pt x="1576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862;p67"/>
            <p:cNvSpPr/>
            <p:nvPr/>
          </p:nvSpPr>
          <p:spPr>
            <a:xfrm>
              <a:off x="6417800" y="4173200"/>
              <a:ext cx="43350" cy="43350"/>
            </a:xfrm>
            <a:custGeom>
              <a:avLst/>
              <a:gdLst/>
              <a:ahLst/>
              <a:cxnLst/>
              <a:rect l="l" t="t" r="r" b="b"/>
              <a:pathLst>
                <a:path w="1734" h="1734" extrusionOk="0">
                  <a:moveTo>
                    <a:pt x="883" y="1"/>
                  </a:moveTo>
                  <a:cubicBezTo>
                    <a:pt x="537" y="1"/>
                    <a:pt x="190" y="221"/>
                    <a:pt x="1" y="442"/>
                  </a:cubicBezTo>
                  <a:lnTo>
                    <a:pt x="568" y="1545"/>
                  </a:lnTo>
                  <a:cubicBezTo>
                    <a:pt x="600" y="1671"/>
                    <a:pt x="757" y="1734"/>
                    <a:pt x="883" y="1734"/>
                  </a:cubicBezTo>
                  <a:cubicBezTo>
                    <a:pt x="978" y="1734"/>
                    <a:pt x="1104" y="1671"/>
                    <a:pt x="1198" y="1545"/>
                  </a:cubicBezTo>
                  <a:lnTo>
                    <a:pt x="1734" y="442"/>
                  </a:lnTo>
                  <a:cubicBezTo>
                    <a:pt x="1545" y="158"/>
                    <a:pt x="1230" y="1"/>
                    <a:pt x="88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" name="Google Shape;8194;p66"/>
          <p:cNvGrpSpPr/>
          <p:nvPr/>
        </p:nvGrpSpPr>
        <p:grpSpPr>
          <a:xfrm>
            <a:off x="4388639" y="3082688"/>
            <a:ext cx="310729" cy="266558"/>
            <a:chOff x="-3037625" y="3254850"/>
            <a:chExt cx="299325" cy="256775"/>
          </a:xfrm>
        </p:grpSpPr>
        <p:sp>
          <p:nvSpPr>
            <p:cNvPr id="83" name="Google Shape;8195;p66"/>
            <p:cNvSpPr/>
            <p:nvPr/>
          </p:nvSpPr>
          <p:spPr>
            <a:xfrm>
              <a:off x="-3037625" y="3460400"/>
              <a:ext cx="152825" cy="51225"/>
            </a:xfrm>
            <a:custGeom>
              <a:avLst/>
              <a:gdLst/>
              <a:ahLst/>
              <a:cxnLst/>
              <a:rect l="l" t="t" r="r" b="b"/>
              <a:pathLst>
                <a:path w="6113" h="2049" extrusionOk="0">
                  <a:moveTo>
                    <a:pt x="1356" y="1"/>
                  </a:moveTo>
                  <a:cubicBezTo>
                    <a:pt x="1" y="1"/>
                    <a:pt x="1" y="2049"/>
                    <a:pt x="1356" y="2049"/>
                  </a:cubicBezTo>
                  <a:lnTo>
                    <a:pt x="4758" y="2049"/>
                  </a:lnTo>
                  <a:cubicBezTo>
                    <a:pt x="6113" y="2049"/>
                    <a:pt x="6113" y="1"/>
                    <a:pt x="475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196;p66"/>
            <p:cNvSpPr/>
            <p:nvPr/>
          </p:nvSpPr>
          <p:spPr>
            <a:xfrm>
              <a:off x="-2884825" y="3460400"/>
              <a:ext cx="146525" cy="51225"/>
            </a:xfrm>
            <a:custGeom>
              <a:avLst/>
              <a:gdLst/>
              <a:ahLst/>
              <a:cxnLst/>
              <a:rect l="l" t="t" r="r" b="b"/>
              <a:pathLst>
                <a:path w="5861" h="2049" extrusionOk="0">
                  <a:moveTo>
                    <a:pt x="1" y="1"/>
                  </a:moveTo>
                  <a:cubicBezTo>
                    <a:pt x="473" y="631"/>
                    <a:pt x="473" y="1419"/>
                    <a:pt x="1" y="2049"/>
                  </a:cubicBezTo>
                  <a:lnTo>
                    <a:pt x="4853" y="2049"/>
                  </a:lnTo>
                  <a:cubicBezTo>
                    <a:pt x="5388" y="2049"/>
                    <a:pt x="5861" y="1576"/>
                    <a:pt x="5861" y="1041"/>
                  </a:cubicBezTo>
                  <a:cubicBezTo>
                    <a:pt x="5861" y="442"/>
                    <a:pt x="5451" y="1"/>
                    <a:pt x="485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197;p66"/>
            <p:cNvSpPr/>
            <p:nvPr/>
          </p:nvSpPr>
          <p:spPr>
            <a:xfrm>
              <a:off x="-2909225" y="3313125"/>
              <a:ext cx="59875" cy="72475"/>
            </a:xfrm>
            <a:custGeom>
              <a:avLst/>
              <a:gdLst/>
              <a:ahLst/>
              <a:cxnLst/>
              <a:rect l="l" t="t" r="r" b="b"/>
              <a:pathLst>
                <a:path w="2395" h="2899" extrusionOk="0">
                  <a:moveTo>
                    <a:pt x="0" y="1"/>
                  </a:moveTo>
                  <a:lnTo>
                    <a:pt x="0" y="2899"/>
                  </a:lnTo>
                  <a:lnTo>
                    <a:pt x="2395" y="145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198;p66"/>
            <p:cNvSpPr/>
            <p:nvPr/>
          </p:nvSpPr>
          <p:spPr>
            <a:xfrm>
              <a:off x="-3029750" y="3254850"/>
              <a:ext cx="291450" cy="188250"/>
            </a:xfrm>
            <a:custGeom>
              <a:avLst/>
              <a:gdLst/>
              <a:ahLst/>
              <a:cxnLst/>
              <a:rect l="l" t="t" r="r" b="b"/>
              <a:pathLst>
                <a:path w="11658" h="7530" extrusionOk="0">
                  <a:moveTo>
                    <a:pt x="4414" y="1387"/>
                  </a:moveTo>
                  <a:cubicBezTo>
                    <a:pt x="4476" y="1387"/>
                    <a:pt x="4541" y="1407"/>
                    <a:pt x="4601" y="1449"/>
                  </a:cubicBezTo>
                  <a:lnTo>
                    <a:pt x="8035" y="3497"/>
                  </a:lnTo>
                  <a:cubicBezTo>
                    <a:pt x="8287" y="3623"/>
                    <a:pt x="8287" y="3938"/>
                    <a:pt x="8035" y="4064"/>
                  </a:cubicBezTo>
                  <a:lnTo>
                    <a:pt x="4601" y="6112"/>
                  </a:lnTo>
                  <a:cubicBezTo>
                    <a:pt x="4552" y="6140"/>
                    <a:pt x="4500" y="6153"/>
                    <a:pt x="4448" y="6153"/>
                  </a:cubicBezTo>
                  <a:cubicBezTo>
                    <a:pt x="4268" y="6153"/>
                    <a:pt x="4097" y="6000"/>
                    <a:pt x="4097" y="5829"/>
                  </a:cubicBezTo>
                  <a:lnTo>
                    <a:pt x="4097" y="1733"/>
                  </a:lnTo>
                  <a:cubicBezTo>
                    <a:pt x="4097" y="1527"/>
                    <a:pt x="4247" y="1387"/>
                    <a:pt x="4414" y="1387"/>
                  </a:cubicBezTo>
                  <a:close/>
                  <a:moveTo>
                    <a:pt x="1041" y="0"/>
                  </a:moveTo>
                  <a:cubicBezTo>
                    <a:pt x="473" y="0"/>
                    <a:pt x="1" y="473"/>
                    <a:pt x="1" y="1040"/>
                  </a:cubicBezTo>
                  <a:lnTo>
                    <a:pt x="1" y="6490"/>
                  </a:lnTo>
                  <a:cubicBezTo>
                    <a:pt x="1" y="7057"/>
                    <a:pt x="473" y="7530"/>
                    <a:pt x="1041" y="7530"/>
                  </a:cubicBezTo>
                  <a:lnTo>
                    <a:pt x="10650" y="7530"/>
                  </a:lnTo>
                  <a:cubicBezTo>
                    <a:pt x="11185" y="7530"/>
                    <a:pt x="11658" y="7057"/>
                    <a:pt x="11658" y="6490"/>
                  </a:cubicBezTo>
                  <a:lnTo>
                    <a:pt x="11658" y="1040"/>
                  </a:lnTo>
                  <a:cubicBezTo>
                    <a:pt x="11658" y="473"/>
                    <a:pt x="11248" y="0"/>
                    <a:pt x="1065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" name="Google Shape;8263;p66"/>
          <p:cNvGrpSpPr/>
          <p:nvPr/>
        </p:nvGrpSpPr>
        <p:grpSpPr>
          <a:xfrm>
            <a:off x="6084168" y="3043071"/>
            <a:ext cx="311560" cy="304527"/>
            <a:chOff x="-5974675" y="3632100"/>
            <a:chExt cx="300125" cy="293350"/>
          </a:xfrm>
        </p:grpSpPr>
        <p:sp>
          <p:nvSpPr>
            <p:cNvPr id="88" name="Google Shape;8264;p66"/>
            <p:cNvSpPr/>
            <p:nvPr/>
          </p:nvSpPr>
          <p:spPr>
            <a:xfrm>
              <a:off x="-5974675" y="3701875"/>
              <a:ext cx="141025" cy="221650"/>
            </a:xfrm>
            <a:custGeom>
              <a:avLst/>
              <a:gdLst/>
              <a:ahLst/>
              <a:cxnLst/>
              <a:rect l="l" t="t" r="r" b="b"/>
              <a:pathLst>
                <a:path w="5641" h="8866" extrusionOk="0">
                  <a:moveTo>
                    <a:pt x="540" y="1"/>
                  </a:moveTo>
                  <a:cubicBezTo>
                    <a:pt x="331" y="1"/>
                    <a:pt x="123" y="188"/>
                    <a:pt x="221" y="423"/>
                  </a:cubicBezTo>
                  <a:lnTo>
                    <a:pt x="568" y="1526"/>
                  </a:lnTo>
                  <a:cubicBezTo>
                    <a:pt x="788" y="2251"/>
                    <a:pt x="1419" y="2723"/>
                    <a:pt x="2175" y="2723"/>
                  </a:cubicBezTo>
                  <a:lnTo>
                    <a:pt x="2899" y="2723"/>
                  </a:lnTo>
                  <a:lnTo>
                    <a:pt x="2899" y="4110"/>
                  </a:lnTo>
                  <a:lnTo>
                    <a:pt x="473" y="4110"/>
                  </a:lnTo>
                  <a:cubicBezTo>
                    <a:pt x="64" y="4110"/>
                    <a:pt x="1" y="4771"/>
                    <a:pt x="473" y="4771"/>
                  </a:cubicBezTo>
                  <a:lnTo>
                    <a:pt x="2899" y="4771"/>
                  </a:lnTo>
                  <a:lnTo>
                    <a:pt x="2899" y="5779"/>
                  </a:lnTo>
                  <a:cubicBezTo>
                    <a:pt x="2899" y="5905"/>
                    <a:pt x="2899" y="6031"/>
                    <a:pt x="2931" y="6126"/>
                  </a:cubicBezTo>
                  <a:lnTo>
                    <a:pt x="2175" y="6126"/>
                  </a:lnTo>
                  <a:cubicBezTo>
                    <a:pt x="1419" y="6126"/>
                    <a:pt x="788" y="6598"/>
                    <a:pt x="568" y="7323"/>
                  </a:cubicBezTo>
                  <a:lnTo>
                    <a:pt x="221" y="8426"/>
                  </a:lnTo>
                  <a:cubicBezTo>
                    <a:pt x="126" y="8691"/>
                    <a:pt x="329" y="8866"/>
                    <a:pt x="533" y="8866"/>
                  </a:cubicBezTo>
                  <a:cubicBezTo>
                    <a:pt x="667" y="8866"/>
                    <a:pt x="801" y="8790"/>
                    <a:pt x="852" y="8615"/>
                  </a:cubicBezTo>
                  <a:lnTo>
                    <a:pt x="1198" y="7512"/>
                  </a:lnTo>
                  <a:cubicBezTo>
                    <a:pt x="1356" y="7071"/>
                    <a:pt x="1734" y="6819"/>
                    <a:pt x="2175" y="6819"/>
                  </a:cubicBezTo>
                  <a:lnTo>
                    <a:pt x="3088" y="6819"/>
                  </a:lnTo>
                  <a:cubicBezTo>
                    <a:pt x="3466" y="7922"/>
                    <a:pt x="4475" y="8709"/>
                    <a:pt x="5640" y="8835"/>
                  </a:cubicBezTo>
                  <a:lnTo>
                    <a:pt x="5640" y="613"/>
                  </a:lnTo>
                  <a:lnTo>
                    <a:pt x="3939" y="613"/>
                  </a:lnTo>
                  <a:cubicBezTo>
                    <a:pt x="3372" y="676"/>
                    <a:pt x="2899" y="1148"/>
                    <a:pt x="2899" y="1684"/>
                  </a:cubicBezTo>
                  <a:lnTo>
                    <a:pt x="2899" y="2062"/>
                  </a:lnTo>
                  <a:lnTo>
                    <a:pt x="2175" y="2062"/>
                  </a:lnTo>
                  <a:cubicBezTo>
                    <a:pt x="1734" y="2062"/>
                    <a:pt x="1356" y="1778"/>
                    <a:pt x="1198" y="1337"/>
                  </a:cubicBezTo>
                  <a:lnTo>
                    <a:pt x="852" y="234"/>
                  </a:lnTo>
                  <a:cubicBezTo>
                    <a:pt x="792" y="69"/>
                    <a:pt x="666" y="1"/>
                    <a:pt x="5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265;p66"/>
            <p:cNvSpPr/>
            <p:nvPr/>
          </p:nvSpPr>
          <p:spPr>
            <a:xfrm>
              <a:off x="-5880150" y="3632100"/>
              <a:ext cx="108725" cy="68550"/>
            </a:xfrm>
            <a:custGeom>
              <a:avLst/>
              <a:gdLst/>
              <a:ahLst/>
              <a:cxnLst/>
              <a:rect l="l" t="t" r="r" b="b"/>
              <a:pathLst>
                <a:path w="4349" h="2742" extrusionOk="0">
                  <a:moveTo>
                    <a:pt x="788" y="1"/>
                  </a:moveTo>
                  <a:cubicBezTo>
                    <a:pt x="599" y="1"/>
                    <a:pt x="442" y="159"/>
                    <a:pt x="442" y="348"/>
                  </a:cubicBezTo>
                  <a:lnTo>
                    <a:pt x="442" y="1009"/>
                  </a:lnTo>
                  <a:cubicBezTo>
                    <a:pt x="442" y="1324"/>
                    <a:pt x="599" y="1608"/>
                    <a:pt x="788" y="1797"/>
                  </a:cubicBezTo>
                  <a:cubicBezTo>
                    <a:pt x="442" y="2049"/>
                    <a:pt x="158" y="2364"/>
                    <a:pt x="0" y="2742"/>
                  </a:cubicBezTo>
                  <a:lnTo>
                    <a:pt x="4348" y="2742"/>
                  </a:lnTo>
                  <a:cubicBezTo>
                    <a:pt x="4159" y="2364"/>
                    <a:pt x="3876" y="2049"/>
                    <a:pt x="3561" y="1797"/>
                  </a:cubicBezTo>
                  <a:cubicBezTo>
                    <a:pt x="3813" y="1608"/>
                    <a:pt x="3907" y="1324"/>
                    <a:pt x="3907" y="1009"/>
                  </a:cubicBezTo>
                  <a:lnTo>
                    <a:pt x="3907" y="348"/>
                  </a:lnTo>
                  <a:cubicBezTo>
                    <a:pt x="3907" y="123"/>
                    <a:pt x="3736" y="5"/>
                    <a:pt x="3568" y="5"/>
                  </a:cubicBezTo>
                  <a:cubicBezTo>
                    <a:pt x="3405" y="5"/>
                    <a:pt x="3245" y="115"/>
                    <a:pt x="3245" y="348"/>
                  </a:cubicBezTo>
                  <a:lnTo>
                    <a:pt x="3245" y="1009"/>
                  </a:lnTo>
                  <a:cubicBezTo>
                    <a:pt x="3245" y="1230"/>
                    <a:pt x="3088" y="1387"/>
                    <a:pt x="2899" y="1387"/>
                  </a:cubicBezTo>
                  <a:lnTo>
                    <a:pt x="1513" y="1387"/>
                  </a:lnTo>
                  <a:cubicBezTo>
                    <a:pt x="1324" y="1387"/>
                    <a:pt x="1166" y="1230"/>
                    <a:pt x="1166" y="1009"/>
                  </a:cubicBezTo>
                  <a:lnTo>
                    <a:pt x="1166" y="348"/>
                  </a:lnTo>
                  <a:cubicBezTo>
                    <a:pt x="1166" y="159"/>
                    <a:pt x="1009" y="1"/>
                    <a:pt x="78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8266;p66"/>
            <p:cNvSpPr/>
            <p:nvPr/>
          </p:nvSpPr>
          <p:spPr>
            <a:xfrm>
              <a:off x="-5814775" y="3702500"/>
              <a:ext cx="140225" cy="222950"/>
            </a:xfrm>
            <a:custGeom>
              <a:avLst/>
              <a:gdLst/>
              <a:ahLst/>
              <a:cxnLst/>
              <a:rect l="l" t="t" r="r" b="b"/>
              <a:pathLst>
                <a:path w="5609" h="8918" extrusionOk="0">
                  <a:moveTo>
                    <a:pt x="5092" y="1"/>
                  </a:moveTo>
                  <a:cubicBezTo>
                    <a:pt x="4964" y="1"/>
                    <a:pt x="4837" y="72"/>
                    <a:pt x="4789" y="241"/>
                  </a:cubicBezTo>
                  <a:lnTo>
                    <a:pt x="4443" y="1344"/>
                  </a:lnTo>
                  <a:cubicBezTo>
                    <a:pt x="4285" y="1785"/>
                    <a:pt x="3907" y="2068"/>
                    <a:pt x="3466" y="2068"/>
                  </a:cubicBezTo>
                  <a:lnTo>
                    <a:pt x="2710" y="2068"/>
                  </a:lnTo>
                  <a:lnTo>
                    <a:pt x="2710" y="1722"/>
                  </a:lnTo>
                  <a:cubicBezTo>
                    <a:pt x="2710" y="1155"/>
                    <a:pt x="2237" y="682"/>
                    <a:pt x="1702" y="682"/>
                  </a:cubicBezTo>
                  <a:lnTo>
                    <a:pt x="0" y="682"/>
                  </a:lnTo>
                  <a:lnTo>
                    <a:pt x="0" y="8873"/>
                  </a:lnTo>
                  <a:cubicBezTo>
                    <a:pt x="1198" y="8747"/>
                    <a:pt x="2174" y="7928"/>
                    <a:pt x="2552" y="6857"/>
                  </a:cubicBezTo>
                  <a:lnTo>
                    <a:pt x="3466" y="6857"/>
                  </a:lnTo>
                  <a:cubicBezTo>
                    <a:pt x="3907" y="6857"/>
                    <a:pt x="4285" y="7140"/>
                    <a:pt x="4443" y="7582"/>
                  </a:cubicBezTo>
                  <a:lnTo>
                    <a:pt x="4789" y="8684"/>
                  </a:lnTo>
                  <a:cubicBezTo>
                    <a:pt x="4848" y="8850"/>
                    <a:pt x="4974" y="8918"/>
                    <a:pt x="5100" y="8918"/>
                  </a:cubicBezTo>
                  <a:cubicBezTo>
                    <a:pt x="5309" y="8918"/>
                    <a:pt x="5518" y="8731"/>
                    <a:pt x="5419" y="8495"/>
                  </a:cubicBezTo>
                  <a:lnTo>
                    <a:pt x="5041" y="7298"/>
                  </a:lnTo>
                  <a:cubicBezTo>
                    <a:pt x="4789" y="6573"/>
                    <a:pt x="4159" y="6101"/>
                    <a:pt x="3434" y="6101"/>
                  </a:cubicBezTo>
                  <a:lnTo>
                    <a:pt x="2678" y="6101"/>
                  </a:lnTo>
                  <a:cubicBezTo>
                    <a:pt x="2678" y="6006"/>
                    <a:pt x="2710" y="5880"/>
                    <a:pt x="2710" y="5754"/>
                  </a:cubicBezTo>
                  <a:lnTo>
                    <a:pt x="2710" y="4778"/>
                  </a:lnTo>
                  <a:lnTo>
                    <a:pt x="5136" y="4778"/>
                  </a:lnTo>
                  <a:cubicBezTo>
                    <a:pt x="5545" y="4778"/>
                    <a:pt x="5608" y="4116"/>
                    <a:pt x="5136" y="4116"/>
                  </a:cubicBezTo>
                  <a:lnTo>
                    <a:pt x="2710" y="4116"/>
                  </a:lnTo>
                  <a:lnTo>
                    <a:pt x="2710" y="2730"/>
                  </a:lnTo>
                  <a:lnTo>
                    <a:pt x="3466" y="2730"/>
                  </a:lnTo>
                  <a:cubicBezTo>
                    <a:pt x="4222" y="2730"/>
                    <a:pt x="4852" y="2257"/>
                    <a:pt x="5073" y="1564"/>
                  </a:cubicBezTo>
                  <a:lnTo>
                    <a:pt x="5419" y="461"/>
                  </a:lnTo>
                  <a:cubicBezTo>
                    <a:pt x="5517" y="189"/>
                    <a:pt x="5301" y="1"/>
                    <a:pt x="509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" name="Google Shape;8374;p66"/>
          <p:cNvGrpSpPr/>
          <p:nvPr/>
        </p:nvGrpSpPr>
        <p:grpSpPr>
          <a:xfrm>
            <a:off x="7812360" y="3082688"/>
            <a:ext cx="230614" cy="302528"/>
            <a:chOff x="-3365275" y="3253275"/>
            <a:chExt cx="222150" cy="291425"/>
          </a:xfrm>
        </p:grpSpPr>
        <p:sp>
          <p:nvSpPr>
            <p:cNvPr id="92" name="Google Shape;8375;p66"/>
            <p:cNvSpPr/>
            <p:nvPr/>
          </p:nvSpPr>
          <p:spPr>
            <a:xfrm>
              <a:off x="-3365275" y="3253275"/>
              <a:ext cx="222150" cy="291425"/>
            </a:xfrm>
            <a:custGeom>
              <a:avLst/>
              <a:gdLst/>
              <a:ahLst/>
              <a:cxnLst/>
              <a:rect l="l" t="t" r="r" b="b"/>
              <a:pathLst>
                <a:path w="8886" h="11657" extrusionOk="0">
                  <a:moveTo>
                    <a:pt x="5861" y="662"/>
                  </a:moveTo>
                  <a:cubicBezTo>
                    <a:pt x="6302" y="662"/>
                    <a:pt x="6302" y="1323"/>
                    <a:pt x="5861" y="1323"/>
                  </a:cubicBezTo>
                  <a:lnTo>
                    <a:pt x="3120" y="1323"/>
                  </a:lnTo>
                  <a:cubicBezTo>
                    <a:pt x="2647" y="1323"/>
                    <a:pt x="2647" y="662"/>
                    <a:pt x="3120" y="662"/>
                  </a:cubicBezTo>
                  <a:close/>
                  <a:moveTo>
                    <a:pt x="7215" y="3466"/>
                  </a:moveTo>
                  <a:cubicBezTo>
                    <a:pt x="7625" y="3466"/>
                    <a:pt x="7625" y="4127"/>
                    <a:pt x="7215" y="4127"/>
                  </a:cubicBezTo>
                  <a:lnTo>
                    <a:pt x="4443" y="4127"/>
                  </a:lnTo>
                  <a:cubicBezTo>
                    <a:pt x="4002" y="4127"/>
                    <a:pt x="3970" y="3466"/>
                    <a:pt x="4443" y="3466"/>
                  </a:cubicBezTo>
                  <a:close/>
                  <a:moveTo>
                    <a:pt x="3101" y="2795"/>
                  </a:moveTo>
                  <a:cubicBezTo>
                    <a:pt x="3360" y="2795"/>
                    <a:pt x="3582" y="3129"/>
                    <a:pt x="3340" y="3371"/>
                  </a:cubicBezTo>
                  <a:lnTo>
                    <a:pt x="2899" y="3812"/>
                  </a:lnTo>
                  <a:lnTo>
                    <a:pt x="3340" y="4253"/>
                  </a:lnTo>
                  <a:cubicBezTo>
                    <a:pt x="3582" y="4495"/>
                    <a:pt x="3360" y="4830"/>
                    <a:pt x="3101" y="4830"/>
                  </a:cubicBezTo>
                  <a:cubicBezTo>
                    <a:pt x="3023" y="4830"/>
                    <a:pt x="2941" y="4799"/>
                    <a:pt x="2868" y="4726"/>
                  </a:cubicBezTo>
                  <a:lnTo>
                    <a:pt x="2427" y="4285"/>
                  </a:lnTo>
                  <a:lnTo>
                    <a:pt x="2017" y="4726"/>
                  </a:lnTo>
                  <a:cubicBezTo>
                    <a:pt x="1944" y="4799"/>
                    <a:pt x="1862" y="4830"/>
                    <a:pt x="1784" y="4830"/>
                  </a:cubicBezTo>
                  <a:cubicBezTo>
                    <a:pt x="1525" y="4830"/>
                    <a:pt x="1303" y="4495"/>
                    <a:pt x="1545" y="4253"/>
                  </a:cubicBezTo>
                  <a:lnTo>
                    <a:pt x="1954" y="3812"/>
                  </a:lnTo>
                  <a:lnTo>
                    <a:pt x="1545" y="3371"/>
                  </a:lnTo>
                  <a:cubicBezTo>
                    <a:pt x="1303" y="3129"/>
                    <a:pt x="1525" y="2795"/>
                    <a:pt x="1784" y="2795"/>
                  </a:cubicBezTo>
                  <a:cubicBezTo>
                    <a:pt x="1862" y="2795"/>
                    <a:pt x="1944" y="2825"/>
                    <a:pt x="2017" y="2899"/>
                  </a:cubicBezTo>
                  <a:lnTo>
                    <a:pt x="2427" y="3340"/>
                  </a:lnTo>
                  <a:lnTo>
                    <a:pt x="2868" y="2899"/>
                  </a:lnTo>
                  <a:cubicBezTo>
                    <a:pt x="2941" y="2825"/>
                    <a:pt x="3023" y="2795"/>
                    <a:pt x="3101" y="2795"/>
                  </a:cubicBezTo>
                  <a:close/>
                  <a:moveTo>
                    <a:pt x="7242" y="6206"/>
                  </a:moveTo>
                  <a:cubicBezTo>
                    <a:pt x="7625" y="6206"/>
                    <a:pt x="7616" y="6868"/>
                    <a:pt x="7215" y="6868"/>
                  </a:cubicBezTo>
                  <a:lnTo>
                    <a:pt x="4443" y="6868"/>
                  </a:lnTo>
                  <a:cubicBezTo>
                    <a:pt x="4002" y="6868"/>
                    <a:pt x="3970" y="6207"/>
                    <a:pt x="4443" y="6207"/>
                  </a:cubicBezTo>
                  <a:lnTo>
                    <a:pt x="7215" y="6207"/>
                  </a:lnTo>
                  <a:cubicBezTo>
                    <a:pt x="7225" y="6206"/>
                    <a:pt x="7233" y="6206"/>
                    <a:pt x="7242" y="6206"/>
                  </a:cubicBezTo>
                  <a:close/>
                  <a:moveTo>
                    <a:pt x="3101" y="5504"/>
                  </a:moveTo>
                  <a:cubicBezTo>
                    <a:pt x="3360" y="5504"/>
                    <a:pt x="3582" y="5839"/>
                    <a:pt x="3340" y="6081"/>
                  </a:cubicBezTo>
                  <a:lnTo>
                    <a:pt x="2899" y="6522"/>
                  </a:lnTo>
                  <a:lnTo>
                    <a:pt x="3340" y="6963"/>
                  </a:lnTo>
                  <a:cubicBezTo>
                    <a:pt x="3582" y="7205"/>
                    <a:pt x="3360" y="7539"/>
                    <a:pt x="3101" y="7539"/>
                  </a:cubicBezTo>
                  <a:cubicBezTo>
                    <a:pt x="3023" y="7539"/>
                    <a:pt x="2941" y="7509"/>
                    <a:pt x="2868" y="7435"/>
                  </a:cubicBezTo>
                  <a:lnTo>
                    <a:pt x="2427" y="6994"/>
                  </a:lnTo>
                  <a:lnTo>
                    <a:pt x="2017" y="7435"/>
                  </a:lnTo>
                  <a:cubicBezTo>
                    <a:pt x="1944" y="7509"/>
                    <a:pt x="1862" y="7539"/>
                    <a:pt x="1784" y="7539"/>
                  </a:cubicBezTo>
                  <a:cubicBezTo>
                    <a:pt x="1525" y="7539"/>
                    <a:pt x="1303" y="7205"/>
                    <a:pt x="1545" y="6963"/>
                  </a:cubicBezTo>
                  <a:lnTo>
                    <a:pt x="1954" y="6522"/>
                  </a:lnTo>
                  <a:lnTo>
                    <a:pt x="1545" y="6081"/>
                  </a:lnTo>
                  <a:cubicBezTo>
                    <a:pt x="1303" y="5839"/>
                    <a:pt x="1525" y="5504"/>
                    <a:pt x="1784" y="5504"/>
                  </a:cubicBezTo>
                  <a:cubicBezTo>
                    <a:pt x="1862" y="5504"/>
                    <a:pt x="1944" y="5535"/>
                    <a:pt x="2017" y="5608"/>
                  </a:cubicBezTo>
                  <a:lnTo>
                    <a:pt x="2427" y="6049"/>
                  </a:lnTo>
                  <a:lnTo>
                    <a:pt x="2868" y="5608"/>
                  </a:lnTo>
                  <a:cubicBezTo>
                    <a:pt x="2941" y="5535"/>
                    <a:pt x="3023" y="5504"/>
                    <a:pt x="3101" y="5504"/>
                  </a:cubicBezTo>
                  <a:close/>
                  <a:moveTo>
                    <a:pt x="7215" y="8916"/>
                  </a:moveTo>
                  <a:cubicBezTo>
                    <a:pt x="7625" y="8916"/>
                    <a:pt x="7625" y="9609"/>
                    <a:pt x="7215" y="9609"/>
                  </a:cubicBezTo>
                  <a:lnTo>
                    <a:pt x="4443" y="9609"/>
                  </a:lnTo>
                  <a:cubicBezTo>
                    <a:pt x="4002" y="9609"/>
                    <a:pt x="3970" y="8916"/>
                    <a:pt x="4443" y="8916"/>
                  </a:cubicBezTo>
                  <a:close/>
                  <a:moveTo>
                    <a:pt x="2395" y="8254"/>
                  </a:moveTo>
                  <a:cubicBezTo>
                    <a:pt x="2962" y="8254"/>
                    <a:pt x="3435" y="8727"/>
                    <a:pt x="3435" y="9263"/>
                  </a:cubicBezTo>
                  <a:cubicBezTo>
                    <a:pt x="3435" y="9830"/>
                    <a:pt x="2994" y="10302"/>
                    <a:pt x="2395" y="10302"/>
                  </a:cubicBezTo>
                  <a:cubicBezTo>
                    <a:pt x="1860" y="10302"/>
                    <a:pt x="1387" y="9830"/>
                    <a:pt x="1387" y="9263"/>
                  </a:cubicBezTo>
                  <a:cubicBezTo>
                    <a:pt x="1387" y="8727"/>
                    <a:pt x="1860" y="8254"/>
                    <a:pt x="2395" y="8254"/>
                  </a:cubicBezTo>
                  <a:close/>
                  <a:moveTo>
                    <a:pt x="3057" y="0"/>
                  </a:moveTo>
                  <a:cubicBezTo>
                    <a:pt x="2647" y="0"/>
                    <a:pt x="2238" y="252"/>
                    <a:pt x="2112" y="662"/>
                  </a:cubicBezTo>
                  <a:lnTo>
                    <a:pt x="1009" y="662"/>
                  </a:lnTo>
                  <a:cubicBezTo>
                    <a:pt x="473" y="662"/>
                    <a:pt x="1" y="1134"/>
                    <a:pt x="1" y="1670"/>
                  </a:cubicBezTo>
                  <a:lnTo>
                    <a:pt x="1" y="10617"/>
                  </a:lnTo>
                  <a:cubicBezTo>
                    <a:pt x="1" y="11153"/>
                    <a:pt x="473" y="11657"/>
                    <a:pt x="1009" y="11657"/>
                  </a:cubicBezTo>
                  <a:lnTo>
                    <a:pt x="7877" y="11657"/>
                  </a:lnTo>
                  <a:cubicBezTo>
                    <a:pt x="8413" y="11657"/>
                    <a:pt x="8885" y="11184"/>
                    <a:pt x="8885" y="10617"/>
                  </a:cubicBezTo>
                  <a:lnTo>
                    <a:pt x="8885" y="1670"/>
                  </a:lnTo>
                  <a:cubicBezTo>
                    <a:pt x="8885" y="1134"/>
                    <a:pt x="8476" y="662"/>
                    <a:pt x="7877" y="662"/>
                  </a:cubicBezTo>
                  <a:lnTo>
                    <a:pt x="6774" y="662"/>
                  </a:lnTo>
                  <a:cubicBezTo>
                    <a:pt x="6617" y="252"/>
                    <a:pt x="6270" y="0"/>
                    <a:pt x="58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8376;p66"/>
            <p:cNvSpPr/>
            <p:nvPr/>
          </p:nvSpPr>
          <p:spPr>
            <a:xfrm>
              <a:off x="-3314075" y="3476175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7"/>
                    <a:pt x="158" y="725"/>
                    <a:pt x="347" y="725"/>
                  </a:cubicBezTo>
                  <a:cubicBezTo>
                    <a:pt x="536" y="725"/>
                    <a:pt x="694" y="567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267689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5"/>
          <p:cNvSpPr txBox="1">
            <a:spLocks noGrp="1"/>
          </p:cNvSpPr>
          <p:nvPr>
            <p:ph type="ctrTitle" idx="2"/>
          </p:nvPr>
        </p:nvSpPr>
        <p:spPr>
          <a:xfrm>
            <a:off x="1932090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PSICOLOGIA DO TESTE</a:t>
            </a:r>
            <a:endParaRPr dirty="0"/>
          </a:p>
        </p:txBody>
      </p:sp>
      <p:sp>
        <p:nvSpPr>
          <p:cNvPr id="225" name="Google Shape;225;p35"/>
          <p:cNvSpPr txBox="1">
            <a:spLocks noGrp="1"/>
          </p:cNvSpPr>
          <p:nvPr>
            <p:ph type="ctrTitle"/>
          </p:nvPr>
        </p:nvSpPr>
        <p:spPr>
          <a:xfrm>
            <a:off x="683568" y="1419622"/>
            <a:ext cx="3600400" cy="116673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DESENVOLVIMENTO E TESTE DE SOFTWARE ENVOLVE SERES HUMANOS</a:t>
            </a:r>
            <a:endParaRPr dirty="0"/>
          </a:p>
        </p:txBody>
      </p:sp>
      <p:sp>
        <p:nvSpPr>
          <p:cNvPr id="7" name="Google Shape;225;p35"/>
          <p:cNvSpPr txBox="1">
            <a:spLocks/>
          </p:cNvSpPr>
          <p:nvPr/>
        </p:nvSpPr>
        <p:spPr>
          <a:xfrm>
            <a:off x="4644008" y="1491627"/>
            <a:ext cx="3311124" cy="590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Exo 2"/>
              <a:buNone/>
              <a:defRPr sz="20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Squada One"/>
              <a:buNone/>
              <a:defRPr sz="2000" b="0" i="0" u="none" strike="noStrike" cap="none">
                <a:solidFill>
                  <a:srgbClr val="000000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Squada One"/>
              <a:buNone/>
              <a:defRPr sz="2000" b="0" i="0" u="none" strike="noStrike" cap="none">
                <a:solidFill>
                  <a:srgbClr val="000000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Squada One"/>
              <a:buNone/>
              <a:defRPr sz="2000" b="0" i="0" u="none" strike="noStrike" cap="none">
                <a:solidFill>
                  <a:srgbClr val="000000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Squada One"/>
              <a:buNone/>
              <a:defRPr sz="2000" b="0" i="0" u="none" strike="noStrike" cap="none">
                <a:solidFill>
                  <a:srgbClr val="000000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Squada One"/>
              <a:buNone/>
              <a:defRPr sz="2000" b="0" i="0" u="none" strike="noStrike" cap="none">
                <a:solidFill>
                  <a:srgbClr val="000000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Squada One"/>
              <a:buNone/>
              <a:defRPr sz="2000" b="0" i="0" u="none" strike="noStrike" cap="none">
                <a:solidFill>
                  <a:srgbClr val="000000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Squada One"/>
              <a:buNone/>
              <a:defRPr sz="2000" b="0" i="0" u="none" strike="noStrike" cap="none">
                <a:solidFill>
                  <a:srgbClr val="000000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Squada One"/>
              <a:buNone/>
              <a:defRPr sz="2000" b="0" i="0" u="none" strike="noStrike" cap="none">
                <a:solidFill>
                  <a:srgbClr val="000000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pt-BR" dirty="0" smtClean="0"/>
              <a:t>VIÉS DE CONFIRMAÇÃO</a:t>
            </a:r>
            <a:endParaRPr lang="pt-BR" dirty="0"/>
          </a:p>
        </p:txBody>
      </p:sp>
      <p:sp>
        <p:nvSpPr>
          <p:cNvPr id="8" name="Google Shape;226;p35"/>
          <p:cNvSpPr txBox="1">
            <a:spLocks/>
          </p:cNvSpPr>
          <p:nvPr/>
        </p:nvSpPr>
        <p:spPr>
          <a:xfrm>
            <a:off x="4860032" y="2687758"/>
            <a:ext cx="3095100" cy="10935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rgbClr val="0000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/>
            <a:r>
              <a:rPr lang="pt-BR" dirty="0" smtClean="0"/>
              <a:t>Desenvolvedores e Testadores possuem objetivos diferentes.</a:t>
            </a:r>
          </a:p>
          <a:p>
            <a:pPr marL="0" indent="0"/>
            <a:endParaRPr lang="pt-BR" dirty="0" smtClean="0"/>
          </a:p>
          <a:p>
            <a:pPr marL="0" indent="0"/>
            <a:endParaRPr lang="pt-BR" dirty="0"/>
          </a:p>
        </p:txBody>
      </p:sp>
      <p:sp>
        <p:nvSpPr>
          <p:cNvPr id="9" name="Google Shape;225;p35"/>
          <p:cNvSpPr txBox="1">
            <a:spLocks/>
          </p:cNvSpPr>
          <p:nvPr/>
        </p:nvSpPr>
        <p:spPr>
          <a:xfrm>
            <a:off x="2912888" y="3363838"/>
            <a:ext cx="3168352" cy="5793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Exo 2"/>
              <a:buNone/>
              <a:defRPr sz="20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Squada One"/>
              <a:buNone/>
              <a:defRPr sz="2000" b="0" i="0" u="none" strike="noStrike" cap="none">
                <a:solidFill>
                  <a:srgbClr val="000000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Squada One"/>
              <a:buNone/>
              <a:defRPr sz="2000" b="0" i="0" u="none" strike="noStrike" cap="none">
                <a:solidFill>
                  <a:srgbClr val="000000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Squada One"/>
              <a:buNone/>
              <a:defRPr sz="2000" b="0" i="0" u="none" strike="noStrike" cap="none">
                <a:solidFill>
                  <a:srgbClr val="000000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Squada One"/>
              <a:buNone/>
              <a:defRPr sz="2000" b="0" i="0" u="none" strike="noStrike" cap="none">
                <a:solidFill>
                  <a:srgbClr val="000000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Squada One"/>
              <a:buNone/>
              <a:defRPr sz="2000" b="0" i="0" u="none" strike="noStrike" cap="none">
                <a:solidFill>
                  <a:srgbClr val="000000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Squada One"/>
              <a:buNone/>
              <a:defRPr sz="2000" b="0" i="0" u="none" strike="noStrike" cap="none">
                <a:solidFill>
                  <a:srgbClr val="000000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Squada One"/>
              <a:buNone/>
              <a:defRPr sz="2000" b="0" i="0" u="none" strike="noStrike" cap="none">
                <a:solidFill>
                  <a:srgbClr val="000000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Squada One"/>
              <a:buNone/>
              <a:defRPr sz="2000" b="0" i="0" u="none" strike="noStrike" cap="none">
                <a:solidFill>
                  <a:srgbClr val="000000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pPr algn="ctr"/>
            <a:r>
              <a:rPr lang="pt-BR" dirty="0" smtClean="0"/>
              <a:t>BOA COMUNICAÇÃO</a:t>
            </a:r>
            <a:endParaRPr lang="pt-BR" dirty="0"/>
          </a:p>
        </p:txBody>
      </p:sp>
      <p:sp>
        <p:nvSpPr>
          <p:cNvPr id="10" name="Google Shape;226;p35"/>
          <p:cNvSpPr txBox="1">
            <a:spLocks/>
          </p:cNvSpPr>
          <p:nvPr/>
        </p:nvSpPr>
        <p:spPr>
          <a:xfrm>
            <a:off x="2804876" y="4130637"/>
            <a:ext cx="3384376" cy="846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rgbClr val="0000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/>
            <a:r>
              <a:rPr lang="pt-BR" dirty="0" smtClean="0"/>
              <a:t>Evitar conflitos</a:t>
            </a:r>
          </a:p>
          <a:p>
            <a:pPr marL="0" indent="0" algn="ctr"/>
            <a:r>
              <a:rPr lang="pt-BR" dirty="0" smtClean="0"/>
              <a:t>Objetivo – melhorar o produto e reduzir o risco de falha</a:t>
            </a:r>
          </a:p>
          <a:p>
            <a:pPr marL="0" indent="0" algn="ctr"/>
            <a:r>
              <a:rPr lang="pt-BR" dirty="0" smtClean="0"/>
              <a:t>Semear cultura de qualidade</a:t>
            </a:r>
          </a:p>
          <a:p>
            <a:pPr marL="0" indent="0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61137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" grpId="0"/>
      <p:bldP spid="7" grpId="0"/>
      <p:bldP spid="8" grpId="0"/>
      <p:bldP spid="9" grpId="0"/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4"/>
          <p:cNvSpPr txBox="1">
            <a:spLocks noGrp="1"/>
          </p:cNvSpPr>
          <p:nvPr>
            <p:ph type="ctrTitle"/>
          </p:nvPr>
        </p:nvSpPr>
        <p:spPr>
          <a:xfrm flipH="1">
            <a:off x="2195736" y="2635675"/>
            <a:ext cx="5747743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TIPOS E NÍVEIS DE TESTE</a:t>
            </a:r>
            <a:endParaRPr dirty="0"/>
          </a:p>
        </p:txBody>
      </p:sp>
      <p:sp>
        <p:nvSpPr>
          <p:cNvPr id="216" name="Google Shape;216;p34"/>
          <p:cNvSpPr txBox="1">
            <a:spLocks noGrp="1"/>
          </p:cNvSpPr>
          <p:nvPr>
            <p:ph type="title" idx="2"/>
          </p:nvPr>
        </p:nvSpPr>
        <p:spPr>
          <a:xfrm flipH="1">
            <a:off x="4964179" y="23238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cxnSp>
        <p:nvCxnSpPr>
          <p:cNvPr id="217" name="Google Shape;217;p34"/>
          <p:cNvCxnSpPr/>
          <p:nvPr/>
        </p:nvCxnSpPr>
        <p:spPr>
          <a:xfrm>
            <a:off x="7578325" y="4028400"/>
            <a:ext cx="1565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809489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7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NÍVEIS DE TESTE</a:t>
            </a:r>
            <a:endParaRPr dirty="0"/>
          </a:p>
        </p:txBody>
      </p:sp>
      <p:cxnSp>
        <p:nvCxnSpPr>
          <p:cNvPr id="252" name="Google Shape;252;p37"/>
          <p:cNvCxnSpPr/>
          <p:nvPr/>
        </p:nvCxnSpPr>
        <p:spPr>
          <a:xfrm flipH="1">
            <a:off x="3621282" y="1497086"/>
            <a:ext cx="5490896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3" name="Google Shape;253;p37"/>
          <p:cNvCxnSpPr/>
          <p:nvPr/>
        </p:nvCxnSpPr>
        <p:spPr>
          <a:xfrm rot="10800000">
            <a:off x="4248276" y="2522910"/>
            <a:ext cx="4863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4" name="Google Shape;254;p37"/>
          <p:cNvCxnSpPr/>
          <p:nvPr/>
        </p:nvCxnSpPr>
        <p:spPr>
          <a:xfrm flipH="1">
            <a:off x="4687265" y="3548352"/>
            <a:ext cx="4424913" cy="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5" name="Google Shape;255;p37"/>
          <p:cNvSpPr txBox="1">
            <a:spLocks noGrp="1"/>
          </p:cNvSpPr>
          <p:nvPr>
            <p:ph type="title" idx="2"/>
          </p:nvPr>
        </p:nvSpPr>
        <p:spPr>
          <a:xfrm>
            <a:off x="1050135" y="1132635"/>
            <a:ext cx="2342299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 smtClean="0"/>
              <a:t>TESTE UNITÁRIO</a:t>
            </a:r>
            <a:endParaRPr sz="1600" dirty="0"/>
          </a:p>
        </p:txBody>
      </p:sp>
      <p:sp>
        <p:nvSpPr>
          <p:cNvPr id="256" name="Google Shape;256;p37"/>
          <p:cNvSpPr txBox="1">
            <a:spLocks noGrp="1"/>
          </p:cNvSpPr>
          <p:nvPr>
            <p:ph type="title" idx="3"/>
          </p:nvPr>
        </p:nvSpPr>
        <p:spPr>
          <a:xfrm>
            <a:off x="1371826" y="2132860"/>
            <a:ext cx="2658503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pt-BR" sz="1600" dirty="0" smtClean="0">
                <a:solidFill>
                  <a:srgbClr val="434343"/>
                </a:solidFill>
              </a:rPr>
              <a:t/>
            </a:r>
            <a:br>
              <a:rPr lang="pt-BR" sz="1600" dirty="0" smtClean="0">
                <a:solidFill>
                  <a:srgbClr val="434343"/>
                </a:solidFill>
              </a:rPr>
            </a:br>
            <a:r>
              <a:rPr lang="pt-BR" sz="1600" dirty="0">
                <a:solidFill>
                  <a:srgbClr val="434343"/>
                </a:solidFill>
              </a:rPr>
              <a:t/>
            </a:r>
            <a:br>
              <a:rPr lang="pt-BR" sz="1600" dirty="0">
                <a:solidFill>
                  <a:srgbClr val="434343"/>
                </a:solidFill>
              </a:rPr>
            </a:br>
            <a:r>
              <a:rPr lang="pt-BR" sz="1600" dirty="0" smtClean="0">
                <a:solidFill>
                  <a:srgbClr val="434343"/>
                </a:solidFill>
              </a:rPr>
              <a:t/>
            </a:r>
            <a:br>
              <a:rPr lang="pt-BR" sz="1600" dirty="0" smtClean="0">
                <a:solidFill>
                  <a:srgbClr val="434343"/>
                </a:solidFill>
              </a:rPr>
            </a:br>
            <a:r>
              <a:rPr lang="pt-BR" sz="1600" dirty="0">
                <a:solidFill>
                  <a:srgbClr val="434343"/>
                </a:solidFill>
              </a:rPr>
              <a:t/>
            </a:r>
            <a:br>
              <a:rPr lang="pt-BR" sz="1600" dirty="0">
                <a:solidFill>
                  <a:srgbClr val="434343"/>
                </a:solidFill>
              </a:rPr>
            </a:br>
            <a:r>
              <a:rPr lang="pt-BR" sz="1600" dirty="0" smtClean="0">
                <a:solidFill>
                  <a:srgbClr val="434343"/>
                </a:solidFill>
              </a:rPr>
              <a:t>TESTE DE INTEGRAÇÃO</a:t>
            </a:r>
            <a:r>
              <a:rPr lang="pt-BR" sz="1600" dirty="0">
                <a:solidFill>
                  <a:srgbClr val="434343"/>
                </a:solidFill>
              </a:rPr>
              <a:t/>
            </a:r>
            <a:br>
              <a:rPr lang="pt-BR" sz="1600" dirty="0">
                <a:solidFill>
                  <a:srgbClr val="434343"/>
                </a:solidFill>
              </a:rPr>
            </a:br>
            <a:endParaRPr dirty="0"/>
          </a:p>
        </p:txBody>
      </p:sp>
      <p:sp>
        <p:nvSpPr>
          <p:cNvPr id="257" name="Google Shape;257;p37"/>
          <p:cNvSpPr txBox="1">
            <a:spLocks noGrp="1"/>
          </p:cNvSpPr>
          <p:nvPr>
            <p:ph type="title" idx="5"/>
          </p:nvPr>
        </p:nvSpPr>
        <p:spPr>
          <a:xfrm>
            <a:off x="1579011" y="3171111"/>
            <a:ext cx="2880632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pt-BR" sz="1600" dirty="0" smtClean="0">
                <a:solidFill>
                  <a:srgbClr val="434343"/>
                </a:solidFill>
              </a:rPr>
              <a:t/>
            </a:r>
            <a:br>
              <a:rPr lang="pt-BR" sz="1600" dirty="0" smtClean="0">
                <a:solidFill>
                  <a:srgbClr val="434343"/>
                </a:solidFill>
              </a:rPr>
            </a:br>
            <a:r>
              <a:rPr lang="pt-BR" sz="1600" dirty="0">
                <a:solidFill>
                  <a:srgbClr val="434343"/>
                </a:solidFill>
              </a:rPr>
              <a:t/>
            </a:r>
            <a:br>
              <a:rPr lang="pt-BR" sz="1600" dirty="0">
                <a:solidFill>
                  <a:srgbClr val="434343"/>
                </a:solidFill>
              </a:rPr>
            </a:br>
            <a:r>
              <a:rPr lang="pt-BR" sz="1600" dirty="0" smtClean="0">
                <a:solidFill>
                  <a:srgbClr val="434343"/>
                </a:solidFill>
              </a:rPr>
              <a:t/>
            </a:r>
            <a:br>
              <a:rPr lang="pt-BR" sz="1600" dirty="0" smtClean="0">
                <a:solidFill>
                  <a:srgbClr val="434343"/>
                </a:solidFill>
              </a:rPr>
            </a:br>
            <a:r>
              <a:rPr lang="pt-BR" sz="1600" dirty="0">
                <a:solidFill>
                  <a:srgbClr val="434343"/>
                </a:solidFill>
              </a:rPr>
              <a:t/>
            </a:r>
            <a:br>
              <a:rPr lang="pt-BR" sz="1600" dirty="0">
                <a:solidFill>
                  <a:srgbClr val="434343"/>
                </a:solidFill>
              </a:rPr>
            </a:br>
            <a:r>
              <a:rPr lang="pt-BR" sz="1600" dirty="0" smtClean="0">
                <a:solidFill>
                  <a:srgbClr val="434343"/>
                </a:solidFill>
              </a:rPr>
              <a:t>TESTE </a:t>
            </a:r>
            <a:r>
              <a:rPr lang="pt-BR" sz="1600" dirty="0">
                <a:solidFill>
                  <a:srgbClr val="434343"/>
                </a:solidFill>
              </a:rPr>
              <a:t>DE </a:t>
            </a:r>
            <a:r>
              <a:rPr lang="pt-BR" sz="1600" dirty="0" smtClean="0">
                <a:solidFill>
                  <a:srgbClr val="434343"/>
                </a:solidFill>
              </a:rPr>
              <a:t>SISTEMA</a:t>
            </a:r>
            <a:r>
              <a:rPr lang="pt-BR" sz="1600" dirty="0">
                <a:solidFill>
                  <a:srgbClr val="434343"/>
                </a:solidFill>
              </a:rPr>
              <a:t/>
            </a:r>
            <a:br>
              <a:rPr lang="pt-BR" sz="1600" dirty="0">
                <a:solidFill>
                  <a:srgbClr val="434343"/>
                </a:solidFill>
              </a:rPr>
            </a:br>
            <a:endParaRPr dirty="0"/>
          </a:p>
        </p:txBody>
      </p:sp>
      <p:sp>
        <p:nvSpPr>
          <p:cNvPr id="258" name="Google Shape;258;p37"/>
          <p:cNvSpPr/>
          <p:nvPr/>
        </p:nvSpPr>
        <p:spPr>
          <a:xfrm>
            <a:off x="3828205" y="1264435"/>
            <a:ext cx="2030400" cy="463800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37"/>
          <p:cNvSpPr txBox="1">
            <a:spLocks noGrp="1"/>
          </p:cNvSpPr>
          <p:nvPr>
            <p:ph type="subTitle" idx="1"/>
          </p:nvPr>
        </p:nvSpPr>
        <p:spPr>
          <a:xfrm flipH="1">
            <a:off x="3992260" y="1323964"/>
            <a:ext cx="3264900" cy="33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lt1"/>
                </a:solidFill>
              </a:rPr>
              <a:t>Classes, métodos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260" name="Google Shape;260;p37"/>
          <p:cNvSpPr/>
          <p:nvPr/>
        </p:nvSpPr>
        <p:spPr>
          <a:xfrm>
            <a:off x="4459643" y="2291010"/>
            <a:ext cx="2030400" cy="463800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37"/>
          <p:cNvSpPr/>
          <p:nvPr/>
        </p:nvSpPr>
        <p:spPr>
          <a:xfrm>
            <a:off x="4891609" y="3316453"/>
            <a:ext cx="2030400" cy="463800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37"/>
          <p:cNvSpPr txBox="1">
            <a:spLocks noGrp="1"/>
          </p:cNvSpPr>
          <p:nvPr>
            <p:ph type="subTitle" idx="4"/>
          </p:nvPr>
        </p:nvSpPr>
        <p:spPr>
          <a:xfrm flipH="1">
            <a:off x="4536229" y="2345935"/>
            <a:ext cx="3264900" cy="3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lt1"/>
                </a:solidFill>
              </a:rPr>
              <a:t>Módulos testados em grupo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263" name="Google Shape;263;p37"/>
          <p:cNvSpPr txBox="1">
            <a:spLocks noGrp="1"/>
          </p:cNvSpPr>
          <p:nvPr>
            <p:ph type="subTitle" idx="6"/>
          </p:nvPr>
        </p:nvSpPr>
        <p:spPr>
          <a:xfrm flipH="1">
            <a:off x="4982757" y="3367427"/>
            <a:ext cx="3264900" cy="3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 smtClean="0">
                <a:solidFill>
                  <a:schemeClr val="lt1"/>
                </a:solidFill>
              </a:rPr>
              <a:t>Testa o sistema como um todo</a:t>
            </a:r>
            <a:endParaRPr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</p:txBody>
      </p:sp>
      <p:cxnSp>
        <p:nvCxnSpPr>
          <p:cNvPr id="39" name="Google Shape;254;p37"/>
          <p:cNvCxnSpPr/>
          <p:nvPr/>
        </p:nvCxnSpPr>
        <p:spPr>
          <a:xfrm flipH="1">
            <a:off x="5343947" y="4477793"/>
            <a:ext cx="3767941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" name="Google Shape;261;p37"/>
          <p:cNvSpPr/>
          <p:nvPr/>
        </p:nvSpPr>
        <p:spPr>
          <a:xfrm>
            <a:off x="5548290" y="4245893"/>
            <a:ext cx="2232248" cy="463800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263;p37"/>
          <p:cNvSpPr txBox="1">
            <a:spLocks/>
          </p:cNvSpPr>
          <p:nvPr/>
        </p:nvSpPr>
        <p:spPr>
          <a:xfrm flipH="1">
            <a:off x="5639438" y="4296867"/>
            <a:ext cx="3264900" cy="3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/>
            <a:r>
              <a:rPr lang="pt-BR" dirty="0" smtClean="0">
                <a:solidFill>
                  <a:schemeClr val="lt1"/>
                </a:solidFill>
              </a:rPr>
              <a:t>Valida se o sistema está entregue</a:t>
            </a:r>
          </a:p>
          <a:p>
            <a:pPr marL="0" indent="0"/>
            <a:endParaRPr lang="pt-BR" dirty="0">
              <a:solidFill>
                <a:schemeClr val="lt1"/>
              </a:solidFill>
            </a:endParaRPr>
          </a:p>
        </p:txBody>
      </p:sp>
      <p:sp>
        <p:nvSpPr>
          <p:cNvPr id="45" name="Google Shape;257;p37"/>
          <p:cNvSpPr txBox="1">
            <a:spLocks/>
          </p:cNvSpPr>
          <p:nvPr/>
        </p:nvSpPr>
        <p:spPr>
          <a:xfrm>
            <a:off x="2416504" y="4088067"/>
            <a:ext cx="2880632" cy="7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Exo 2"/>
              <a:buNone/>
              <a:defRPr sz="60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pt-BR" sz="1600" dirty="0" smtClean="0">
                <a:solidFill>
                  <a:srgbClr val="434343"/>
                </a:solidFill>
              </a:rPr>
              <a:t/>
            </a:r>
            <a:br>
              <a:rPr lang="pt-BR" sz="1600" dirty="0" smtClean="0">
                <a:solidFill>
                  <a:srgbClr val="434343"/>
                </a:solidFill>
              </a:rPr>
            </a:br>
            <a:r>
              <a:rPr lang="pt-BR" sz="1600" dirty="0" smtClean="0">
                <a:solidFill>
                  <a:srgbClr val="434343"/>
                </a:solidFill>
              </a:rPr>
              <a:t/>
            </a:r>
            <a:br>
              <a:rPr lang="pt-BR" sz="1600" dirty="0" smtClean="0">
                <a:solidFill>
                  <a:srgbClr val="434343"/>
                </a:solidFill>
              </a:rPr>
            </a:br>
            <a:r>
              <a:rPr lang="pt-BR" sz="1600" dirty="0" smtClean="0">
                <a:solidFill>
                  <a:srgbClr val="434343"/>
                </a:solidFill>
              </a:rPr>
              <a:t/>
            </a:r>
            <a:br>
              <a:rPr lang="pt-BR" sz="1600" dirty="0" smtClean="0">
                <a:solidFill>
                  <a:srgbClr val="434343"/>
                </a:solidFill>
              </a:rPr>
            </a:br>
            <a:r>
              <a:rPr lang="pt-BR" sz="1600" dirty="0" smtClean="0">
                <a:solidFill>
                  <a:srgbClr val="434343"/>
                </a:solidFill>
              </a:rPr>
              <a:t/>
            </a:r>
            <a:br>
              <a:rPr lang="pt-BR" sz="1600" dirty="0" smtClean="0">
                <a:solidFill>
                  <a:srgbClr val="434343"/>
                </a:solidFill>
              </a:rPr>
            </a:br>
            <a:r>
              <a:rPr lang="pt-BR" sz="1600" dirty="0" smtClean="0">
                <a:solidFill>
                  <a:srgbClr val="434343"/>
                </a:solidFill>
              </a:rPr>
              <a:t>TESTE DE ACEITAÇÃO</a:t>
            </a:r>
            <a:br>
              <a:rPr lang="pt-BR" sz="1600" dirty="0" smtClean="0">
                <a:solidFill>
                  <a:srgbClr val="434343"/>
                </a:solidFill>
              </a:rPr>
            </a:b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42438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251;p37"/>
          <p:cNvSpPr txBox="1">
            <a:spLocks noGrp="1"/>
          </p:cNvSpPr>
          <p:nvPr>
            <p:ph type="ctrTitle"/>
          </p:nvPr>
        </p:nvSpPr>
        <p:spPr>
          <a:xfrm>
            <a:off x="2009855" y="339502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PIR</a:t>
            </a:r>
            <a:r>
              <a:rPr lang="en" sz="2300" dirty="0" smtClean="0">
                <a:latin typeface="PT Sans"/>
              </a:rPr>
              <a:t>Â</a:t>
            </a:r>
            <a:r>
              <a:rPr lang="en" dirty="0" smtClean="0"/>
              <a:t>MIDE DE TESTE</a:t>
            </a:r>
            <a:endParaRPr dirty="0"/>
          </a:p>
        </p:txBody>
      </p:sp>
      <p:sp>
        <p:nvSpPr>
          <p:cNvPr id="13" name="Triângulo isósceles 12"/>
          <p:cNvSpPr/>
          <p:nvPr/>
        </p:nvSpPr>
        <p:spPr>
          <a:xfrm>
            <a:off x="2339752" y="1491630"/>
            <a:ext cx="4536504" cy="3024336"/>
          </a:xfrm>
          <a:prstGeom prst="triangle">
            <a:avLst/>
          </a:prstGeom>
          <a:solidFill>
            <a:schemeClr val="bg1">
              <a:alpha val="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14" name="Conector reto 13"/>
          <p:cNvCxnSpPr/>
          <p:nvPr/>
        </p:nvCxnSpPr>
        <p:spPr>
          <a:xfrm flipH="1">
            <a:off x="3779912" y="2643758"/>
            <a:ext cx="165618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to 14"/>
          <p:cNvCxnSpPr/>
          <p:nvPr/>
        </p:nvCxnSpPr>
        <p:spPr>
          <a:xfrm flipH="1">
            <a:off x="2987824" y="3651870"/>
            <a:ext cx="3240361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aixaDeTexto 15"/>
          <p:cNvSpPr txBox="1"/>
          <p:nvPr/>
        </p:nvSpPr>
        <p:spPr>
          <a:xfrm>
            <a:off x="3095836" y="3939902"/>
            <a:ext cx="3024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 smtClean="0">
                <a:solidFill>
                  <a:srgbClr val="434343"/>
                </a:solidFill>
                <a:latin typeface="Exo 2" panose="020B0604020202020204" charset="0"/>
              </a:rPr>
              <a:t>UNITÁRIO</a:t>
            </a:r>
            <a:endParaRPr lang="pt-BR" b="1" dirty="0">
              <a:solidFill>
                <a:srgbClr val="434343"/>
              </a:solidFill>
              <a:latin typeface="Exo 2" panose="020B0604020202020204" charset="0"/>
            </a:endParaRPr>
          </a:p>
        </p:txBody>
      </p:sp>
      <p:sp>
        <p:nvSpPr>
          <p:cNvPr id="17" name="CaixaDeTexto 16"/>
          <p:cNvSpPr txBox="1"/>
          <p:nvPr/>
        </p:nvSpPr>
        <p:spPr>
          <a:xfrm>
            <a:off x="3104837" y="3003798"/>
            <a:ext cx="3024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 smtClean="0">
                <a:solidFill>
                  <a:srgbClr val="434343"/>
                </a:solidFill>
                <a:latin typeface="Exo 2" panose="020B0604020202020204" charset="0"/>
              </a:rPr>
              <a:t>INTEGRAÇÃO</a:t>
            </a:r>
            <a:endParaRPr lang="pt-BR" b="1" dirty="0">
              <a:solidFill>
                <a:srgbClr val="434343"/>
              </a:solidFill>
              <a:latin typeface="Exo 2" panose="020B0604020202020204" charset="0"/>
            </a:endParaRPr>
          </a:p>
        </p:txBody>
      </p:sp>
      <p:sp>
        <p:nvSpPr>
          <p:cNvPr id="18" name="CaixaDeTexto 17"/>
          <p:cNvSpPr txBox="1"/>
          <p:nvPr/>
        </p:nvSpPr>
        <p:spPr>
          <a:xfrm>
            <a:off x="3104837" y="2067694"/>
            <a:ext cx="3024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 smtClean="0">
                <a:solidFill>
                  <a:srgbClr val="434343"/>
                </a:solidFill>
                <a:latin typeface="Exo 2" panose="020B0604020202020204" charset="0"/>
              </a:rPr>
              <a:t>UI</a:t>
            </a:r>
            <a:endParaRPr lang="pt-BR" b="1" dirty="0">
              <a:solidFill>
                <a:srgbClr val="434343"/>
              </a:solidFill>
              <a:latin typeface="Exo 2" panose="020B0604020202020204" charset="0"/>
            </a:endParaRPr>
          </a:p>
        </p:txBody>
      </p:sp>
      <p:sp>
        <p:nvSpPr>
          <p:cNvPr id="19" name="CaixaDeTexto 18"/>
          <p:cNvSpPr txBox="1"/>
          <p:nvPr/>
        </p:nvSpPr>
        <p:spPr>
          <a:xfrm>
            <a:off x="7380312" y="1491630"/>
            <a:ext cx="14806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 smtClean="0">
                <a:solidFill>
                  <a:srgbClr val="434343"/>
                </a:solidFill>
                <a:latin typeface="Exo 2" panose="020B0604020202020204" charset="0"/>
              </a:rPr>
              <a:t>$$$$$</a:t>
            </a:r>
            <a:endParaRPr lang="pt-BR" b="1" dirty="0">
              <a:solidFill>
                <a:srgbClr val="434343"/>
              </a:solidFill>
              <a:latin typeface="Exo 2" panose="020B0604020202020204" charset="0"/>
            </a:endParaRPr>
          </a:p>
        </p:txBody>
      </p:sp>
      <p:sp>
        <p:nvSpPr>
          <p:cNvPr id="20" name="CaixaDeTexto 19"/>
          <p:cNvSpPr txBox="1"/>
          <p:nvPr/>
        </p:nvSpPr>
        <p:spPr>
          <a:xfrm>
            <a:off x="7380312" y="4208187"/>
            <a:ext cx="14806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 smtClean="0">
                <a:solidFill>
                  <a:srgbClr val="434343"/>
                </a:solidFill>
                <a:latin typeface="Exo 2" panose="020B0604020202020204" charset="0"/>
              </a:rPr>
              <a:t>$$</a:t>
            </a:r>
            <a:endParaRPr lang="pt-BR" b="1" dirty="0">
              <a:solidFill>
                <a:srgbClr val="434343"/>
              </a:solidFill>
              <a:latin typeface="Exo 2" panose="020B0604020202020204" charset="0"/>
            </a:endParaRPr>
          </a:p>
        </p:txBody>
      </p:sp>
      <p:sp>
        <p:nvSpPr>
          <p:cNvPr id="21" name="CaixaDeTexto 20"/>
          <p:cNvSpPr txBox="1"/>
          <p:nvPr/>
        </p:nvSpPr>
        <p:spPr>
          <a:xfrm>
            <a:off x="401914" y="1491629"/>
            <a:ext cx="14806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 smtClean="0">
                <a:solidFill>
                  <a:srgbClr val="434343"/>
                </a:solidFill>
                <a:latin typeface="Exo 2" panose="020B0604020202020204" charset="0"/>
              </a:rPr>
              <a:t>LENTO</a:t>
            </a:r>
            <a:endParaRPr lang="pt-BR" b="1" dirty="0">
              <a:solidFill>
                <a:srgbClr val="434343"/>
              </a:solidFill>
              <a:latin typeface="Exo 2" panose="020B0604020202020204" charset="0"/>
            </a:endParaRPr>
          </a:p>
        </p:txBody>
      </p:sp>
      <p:cxnSp>
        <p:nvCxnSpPr>
          <p:cNvPr id="22" name="Conector de seta reta 21"/>
          <p:cNvCxnSpPr/>
          <p:nvPr/>
        </p:nvCxnSpPr>
        <p:spPr>
          <a:xfrm>
            <a:off x="1882552" y="1342207"/>
            <a:ext cx="0" cy="3173759"/>
          </a:xfrm>
          <a:prstGeom prst="straightConnector1">
            <a:avLst/>
          </a:prstGeom>
          <a:ln>
            <a:solidFill>
              <a:schemeClr val="accent2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de seta reta 22"/>
          <p:cNvCxnSpPr/>
          <p:nvPr/>
        </p:nvCxnSpPr>
        <p:spPr>
          <a:xfrm>
            <a:off x="7380312" y="1342207"/>
            <a:ext cx="0" cy="3173759"/>
          </a:xfrm>
          <a:prstGeom prst="straightConnector1">
            <a:avLst/>
          </a:prstGeom>
          <a:ln>
            <a:solidFill>
              <a:schemeClr val="accent2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aixaDeTexto 23"/>
          <p:cNvSpPr txBox="1"/>
          <p:nvPr/>
        </p:nvSpPr>
        <p:spPr>
          <a:xfrm>
            <a:off x="401915" y="4149754"/>
            <a:ext cx="14806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 smtClean="0">
                <a:solidFill>
                  <a:srgbClr val="434343"/>
                </a:solidFill>
                <a:latin typeface="Exo 2" panose="020B0604020202020204" charset="0"/>
              </a:rPr>
              <a:t>RÁPIDO</a:t>
            </a:r>
            <a:endParaRPr lang="pt-BR" b="1" dirty="0">
              <a:solidFill>
                <a:srgbClr val="434343"/>
              </a:solidFill>
              <a:latin typeface="Exo 2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5995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8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TESTE FUNCIONAL</a:t>
            </a:r>
            <a:endParaRPr dirty="0"/>
          </a:p>
        </p:txBody>
      </p:sp>
      <p:sp>
        <p:nvSpPr>
          <p:cNvPr id="269" name="Google Shape;269;p38"/>
          <p:cNvSpPr txBox="1">
            <a:spLocks noGrp="1"/>
          </p:cNvSpPr>
          <p:nvPr>
            <p:ph type="ctrTitle" idx="2"/>
          </p:nvPr>
        </p:nvSpPr>
        <p:spPr>
          <a:xfrm>
            <a:off x="561600" y="2804713"/>
            <a:ext cx="26736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 smtClean="0"/>
              <a:t>Avalia as funções do sistema</a:t>
            </a:r>
            <a:endParaRPr dirty="0"/>
          </a:p>
        </p:txBody>
      </p:sp>
      <p:sp>
        <p:nvSpPr>
          <p:cNvPr id="271" name="Google Shape;271;p38"/>
          <p:cNvSpPr txBox="1">
            <a:spLocks noGrp="1"/>
          </p:cNvSpPr>
          <p:nvPr>
            <p:ph type="ctrTitle" idx="3"/>
          </p:nvPr>
        </p:nvSpPr>
        <p:spPr>
          <a:xfrm>
            <a:off x="3235200" y="2796225"/>
            <a:ext cx="26736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“O QUE” o sistema deve fazer</a:t>
            </a:r>
            <a:endParaRPr dirty="0"/>
          </a:p>
        </p:txBody>
      </p:sp>
      <p:sp>
        <p:nvSpPr>
          <p:cNvPr id="273" name="Google Shape;273;p38"/>
          <p:cNvSpPr txBox="1">
            <a:spLocks noGrp="1"/>
          </p:cNvSpPr>
          <p:nvPr>
            <p:ph type="ctrTitle" idx="5"/>
          </p:nvPr>
        </p:nvSpPr>
        <p:spPr>
          <a:xfrm>
            <a:off x="5908800" y="2557681"/>
            <a:ext cx="26736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Testes caixa-preta</a:t>
            </a:r>
            <a:endParaRPr dirty="0"/>
          </a:p>
        </p:txBody>
      </p:sp>
      <p:cxnSp>
        <p:nvCxnSpPr>
          <p:cNvPr id="275" name="Google Shape;275;p38"/>
          <p:cNvCxnSpPr/>
          <p:nvPr/>
        </p:nvCxnSpPr>
        <p:spPr>
          <a:xfrm>
            <a:off x="3235200" y="2186175"/>
            <a:ext cx="0" cy="1647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6" name="Google Shape;276;p38"/>
          <p:cNvCxnSpPr/>
          <p:nvPr/>
        </p:nvCxnSpPr>
        <p:spPr>
          <a:xfrm>
            <a:off x="5908800" y="2186175"/>
            <a:ext cx="0" cy="1647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" name="Google Shape;6613;p62"/>
          <p:cNvGrpSpPr/>
          <p:nvPr/>
        </p:nvGrpSpPr>
        <p:grpSpPr>
          <a:xfrm>
            <a:off x="4269600" y="978673"/>
            <a:ext cx="604800" cy="576000"/>
            <a:chOff x="-34763900" y="3561225"/>
            <a:chExt cx="291450" cy="291450"/>
          </a:xfrm>
        </p:grpSpPr>
        <p:sp>
          <p:nvSpPr>
            <p:cNvPr id="13" name="Google Shape;6614;p62"/>
            <p:cNvSpPr/>
            <p:nvPr/>
          </p:nvSpPr>
          <p:spPr>
            <a:xfrm>
              <a:off x="-34693800" y="3629750"/>
              <a:ext cx="152025" cy="152825"/>
            </a:xfrm>
            <a:custGeom>
              <a:avLst/>
              <a:gdLst/>
              <a:ahLst/>
              <a:cxnLst/>
              <a:rect l="l" t="t" r="r" b="b"/>
              <a:pathLst>
                <a:path w="6081" h="6113" extrusionOk="0">
                  <a:moveTo>
                    <a:pt x="3025" y="1387"/>
                  </a:moveTo>
                  <a:cubicBezTo>
                    <a:pt x="3970" y="1387"/>
                    <a:pt x="4726" y="2143"/>
                    <a:pt x="4726" y="3088"/>
                  </a:cubicBezTo>
                  <a:cubicBezTo>
                    <a:pt x="4726" y="4033"/>
                    <a:pt x="3970" y="4789"/>
                    <a:pt x="3025" y="4789"/>
                  </a:cubicBezTo>
                  <a:cubicBezTo>
                    <a:pt x="2080" y="4789"/>
                    <a:pt x="1324" y="4033"/>
                    <a:pt x="1324" y="3088"/>
                  </a:cubicBezTo>
                  <a:cubicBezTo>
                    <a:pt x="1324" y="2143"/>
                    <a:pt x="2080" y="1387"/>
                    <a:pt x="3025" y="1387"/>
                  </a:cubicBezTo>
                  <a:close/>
                  <a:moveTo>
                    <a:pt x="2710" y="0"/>
                  </a:moveTo>
                  <a:lnTo>
                    <a:pt x="2710" y="442"/>
                  </a:lnTo>
                  <a:cubicBezTo>
                    <a:pt x="2710" y="599"/>
                    <a:pt x="2584" y="725"/>
                    <a:pt x="2426" y="757"/>
                  </a:cubicBezTo>
                  <a:cubicBezTo>
                    <a:pt x="2237" y="788"/>
                    <a:pt x="2017" y="914"/>
                    <a:pt x="1859" y="1009"/>
                  </a:cubicBezTo>
                  <a:cubicBezTo>
                    <a:pt x="1815" y="1031"/>
                    <a:pt x="1762" y="1041"/>
                    <a:pt x="1707" y="1041"/>
                  </a:cubicBezTo>
                  <a:cubicBezTo>
                    <a:pt x="1607" y="1041"/>
                    <a:pt x="1500" y="1007"/>
                    <a:pt x="1418" y="946"/>
                  </a:cubicBezTo>
                  <a:lnTo>
                    <a:pt x="1103" y="631"/>
                  </a:lnTo>
                  <a:lnTo>
                    <a:pt x="631" y="1103"/>
                  </a:lnTo>
                  <a:lnTo>
                    <a:pt x="946" y="1418"/>
                  </a:lnTo>
                  <a:cubicBezTo>
                    <a:pt x="1072" y="1544"/>
                    <a:pt x="1072" y="1702"/>
                    <a:pt x="977" y="1859"/>
                  </a:cubicBezTo>
                  <a:cubicBezTo>
                    <a:pt x="851" y="2048"/>
                    <a:pt x="788" y="2269"/>
                    <a:pt x="757" y="2458"/>
                  </a:cubicBezTo>
                  <a:cubicBezTo>
                    <a:pt x="694" y="2615"/>
                    <a:pt x="599" y="2710"/>
                    <a:pt x="442" y="2710"/>
                  </a:cubicBezTo>
                  <a:lnTo>
                    <a:pt x="1" y="2710"/>
                  </a:lnTo>
                  <a:lnTo>
                    <a:pt x="1" y="3403"/>
                  </a:lnTo>
                  <a:lnTo>
                    <a:pt x="442" y="3403"/>
                  </a:lnTo>
                  <a:cubicBezTo>
                    <a:pt x="599" y="3403"/>
                    <a:pt x="694" y="3498"/>
                    <a:pt x="757" y="3655"/>
                  </a:cubicBezTo>
                  <a:cubicBezTo>
                    <a:pt x="788" y="3876"/>
                    <a:pt x="914" y="4096"/>
                    <a:pt x="977" y="4254"/>
                  </a:cubicBezTo>
                  <a:cubicBezTo>
                    <a:pt x="1072" y="4380"/>
                    <a:pt x="1009" y="4569"/>
                    <a:pt x="946" y="4695"/>
                  </a:cubicBezTo>
                  <a:lnTo>
                    <a:pt x="631" y="5010"/>
                  </a:lnTo>
                  <a:lnTo>
                    <a:pt x="1103" y="5482"/>
                  </a:lnTo>
                  <a:lnTo>
                    <a:pt x="1418" y="5167"/>
                  </a:lnTo>
                  <a:cubicBezTo>
                    <a:pt x="1486" y="5100"/>
                    <a:pt x="1562" y="5068"/>
                    <a:pt x="1643" y="5068"/>
                  </a:cubicBezTo>
                  <a:cubicBezTo>
                    <a:pt x="1713" y="5068"/>
                    <a:pt x="1786" y="5092"/>
                    <a:pt x="1859" y="5136"/>
                  </a:cubicBezTo>
                  <a:cubicBezTo>
                    <a:pt x="2048" y="5230"/>
                    <a:pt x="2237" y="5325"/>
                    <a:pt x="2426" y="5356"/>
                  </a:cubicBezTo>
                  <a:cubicBezTo>
                    <a:pt x="2584" y="5419"/>
                    <a:pt x="2710" y="5514"/>
                    <a:pt x="2710" y="5671"/>
                  </a:cubicBezTo>
                  <a:lnTo>
                    <a:pt x="2710" y="6112"/>
                  </a:lnTo>
                  <a:lnTo>
                    <a:pt x="3372" y="6112"/>
                  </a:lnTo>
                  <a:lnTo>
                    <a:pt x="3372" y="5734"/>
                  </a:lnTo>
                  <a:cubicBezTo>
                    <a:pt x="3372" y="5577"/>
                    <a:pt x="3498" y="5451"/>
                    <a:pt x="3655" y="5419"/>
                  </a:cubicBezTo>
                  <a:cubicBezTo>
                    <a:pt x="3844" y="5356"/>
                    <a:pt x="4096" y="5262"/>
                    <a:pt x="4254" y="5167"/>
                  </a:cubicBezTo>
                  <a:cubicBezTo>
                    <a:pt x="4300" y="5133"/>
                    <a:pt x="4355" y="5119"/>
                    <a:pt x="4410" y="5119"/>
                  </a:cubicBezTo>
                  <a:cubicBezTo>
                    <a:pt x="4506" y="5119"/>
                    <a:pt x="4603" y="5159"/>
                    <a:pt x="4663" y="5199"/>
                  </a:cubicBezTo>
                  <a:lnTo>
                    <a:pt x="5010" y="5514"/>
                  </a:lnTo>
                  <a:lnTo>
                    <a:pt x="5451" y="5041"/>
                  </a:lnTo>
                  <a:lnTo>
                    <a:pt x="5136" y="4726"/>
                  </a:lnTo>
                  <a:cubicBezTo>
                    <a:pt x="5041" y="4632"/>
                    <a:pt x="5041" y="4474"/>
                    <a:pt x="5104" y="4285"/>
                  </a:cubicBezTo>
                  <a:cubicBezTo>
                    <a:pt x="5230" y="4096"/>
                    <a:pt x="5293" y="3907"/>
                    <a:pt x="5356" y="3718"/>
                  </a:cubicBezTo>
                  <a:cubicBezTo>
                    <a:pt x="5388" y="3561"/>
                    <a:pt x="5514" y="3434"/>
                    <a:pt x="5671" y="3434"/>
                  </a:cubicBezTo>
                  <a:lnTo>
                    <a:pt x="6081" y="3434"/>
                  </a:lnTo>
                  <a:lnTo>
                    <a:pt x="6081" y="2773"/>
                  </a:lnTo>
                  <a:lnTo>
                    <a:pt x="5671" y="2773"/>
                  </a:lnTo>
                  <a:cubicBezTo>
                    <a:pt x="5514" y="2710"/>
                    <a:pt x="5388" y="2615"/>
                    <a:pt x="5356" y="2458"/>
                  </a:cubicBezTo>
                  <a:cubicBezTo>
                    <a:pt x="5293" y="2269"/>
                    <a:pt x="5199" y="2017"/>
                    <a:pt x="5104" y="1859"/>
                  </a:cubicBezTo>
                  <a:cubicBezTo>
                    <a:pt x="5041" y="1733"/>
                    <a:pt x="5073" y="1544"/>
                    <a:pt x="5136" y="1418"/>
                  </a:cubicBezTo>
                  <a:lnTo>
                    <a:pt x="5451" y="1103"/>
                  </a:lnTo>
                  <a:lnTo>
                    <a:pt x="5010" y="631"/>
                  </a:lnTo>
                  <a:lnTo>
                    <a:pt x="4663" y="946"/>
                  </a:lnTo>
                  <a:cubicBezTo>
                    <a:pt x="4608" y="1019"/>
                    <a:pt x="4531" y="1050"/>
                    <a:pt x="4445" y="1050"/>
                  </a:cubicBezTo>
                  <a:cubicBezTo>
                    <a:pt x="4384" y="1050"/>
                    <a:pt x="4319" y="1035"/>
                    <a:pt x="4254" y="1009"/>
                  </a:cubicBezTo>
                  <a:cubicBezTo>
                    <a:pt x="4033" y="883"/>
                    <a:pt x="3844" y="788"/>
                    <a:pt x="3655" y="757"/>
                  </a:cubicBezTo>
                  <a:cubicBezTo>
                    <a:pt x="3498" y="725"/>
                    <a:pt x="3372" y="599"/>
                    <a:pt x="3372" y="442"/>
                  </a:cubicBezTo>
                  <a:lnTo>
                    <a:pt x="337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6615;p62"/>
            <p:cNvSpPr/>
            <p:nvPr/>
          </p:nvSpPr>
          <p:spPr>
            <a:xfrm>
              <a:off x="-34763900" y="3561225"/>
              <a:ext cx="291450" cy="291450"/>
            </a:xfrm>
            <a:custGeom>
              <a:avLst/>
              <a:gdLst/>
              <a:ahLst/>
              <a:cxnLst/>
              <a:rect l="l" t="t" r="r" b="b"/>
              <a:pathLst>
                <a:path w="11658" h="11658" extrusionOk="0">
                  <a:moveTo>
                    <a:pt x="6522" y="2048"/>
                  </a:moveTo>
                  <a:cubicBezTo>
                    <a:pt x="6743" y="2048"/>
                    <a:pt x="6900" y="2206"/>
                    <a:pt x="6900" y="2395"/>
                  </a:cubicBezTo>
                  <a:lnTo>
                    <a:pt x="6900" y="2899"/>
                  </a:lnTo>
                  <a:cubicBezTo>
                    <a:pt x="6995" y="2962"/>
                    <a:pt x="7089" y="2994"/>
                    <a:pt x="7152" y="3025"/>
                  </a:cubicBezTo>
                  <a:lnTo>
                    <a:pt x="7530" y="2678"/>
                  </a:lnTo>
                  <a:cubicBezTo>
                    <a:pt x="7578" y="2615"/>
                    <a:pt x="7664" y="2584"/>
                    <a:pt x="7755" y="2584"/>
                  </a:cubicBezTo>
                  <a:cubicBezTo>
                    <a:pt x="7845" y="2584"/>
                    <a:pt x="7940" y="2615"/>
                    <a:pt x="8003" y="2678"/>
                  </a:cubicBezTo>
                  <a:lnTo>
                    <a:pt x="8979" y="3655"/>
                  </a:lnTo>
                  <a:cubicBezTo>
                    <a:pt x="9106" y="3781"/>
                    <a:pt x="9106" y="4002"/>
                    <a:pt x="8979" y="4128"/>
                  </a:cubicBezTo>
                  <a:lnTo>
                    <a:pt x="8633" y="4474"/>
                  </a:lnTo>
                  <a:cubicBezTo>
                    <a:pt x="8664" y="4569"/>
                    <a:pt x="8696" y="4695"/>
                    <a:pt x="8727" y="4758"/>
                  </a:cubicBezTo>
                  <a:lnTo>
                    <a:pt x="9263" y="4758"/>
                  </a:lnTo>
                  <a:cubicBezTo>
                    <a:pt x="9452" y="4758"/>
                    <a:pt x="9610" y="4915"/>
                    <a:pt x="9610" y="5104"/>
                  </a:cubicBezTo>
                  <a:lnTo>
                    <a:pt x="9610" y="6491"/>
                  </a:lnTo>
                  <a:cubicBezTo>
                    <a:pt x="9610" y="6680"/>
                    <a:pt x="9452" y="6837"/>
                    <a:pt x="9263" y="6837"/>
                  </a:cubicBezTo>
                  <a:lnTo>
                    <a:pt x="8727" y="6837"/>
                  </a:lnTo>
                  <a:cubicBezTo>
                    <a:pt x="8696" y="6963"/>
                    <a:pt x="8664" y="7026"/>
                    <a:pt x="8633" y="7121"/>
                  </a:cubicBezTo>
                  <a:lnTo>
                    <a:pt x="8979" y="7467"/>
                  </a:lnTo>
                  <a:cubicBezTo>
                    <a:pt x="9106" y="7593"/>
                    <a:pt x="9106" y="7814"/>
                    <a:pt x="8979" y="7940"/>
                  </a:cubicBezTo>
                  <a:lnTo>
                    <a:pt x="8003" y="8916"/>
                  </a:lnTo>
                  <a:cubicBezTo>
                    <a:pt x="7940" y="8979"/>
                    <a:pt x="7845" y="9011"/>
                    <a:pt x="7755" y="9011"/>
                  </a:cubicBezTo>
                  <a:cubicBezTo>
                    <a:pt x="7664" y="9011"/>
                    <a:pt x="7578" y="8979"/>
                    <a:pt x="7530" y="8916"/>
                  </a:cubicBezTo>
                  <a:lnTo>
                    <a:pt x="7152" y="8570"/>
                  </a:lnTo>
                  <a:cubicBezTo>
                    <a:pt x="7089" y="8601"/>
                    <a:pt x="6963" y="8664"/>
                    <a:pt x="6900" y="8696"/>
                  </a:cubicBezTo>
                  <a:lnTo>
                    <a:pt x="6900" y="9200"/>
                  </a:lnTo>
                  <a:cubicBezTo>
                    <a:pt x="6900" y="9389"/>
                    <a:pt x="6743" y="9547"/>
                    <a:pt x="6522" y="9547"/>
                  </a:cubicBezTo>
                  <a:lnTo>
                    <a:pt x="5167" y="9547"/>
                  </a:lnTo>
                  <a:cubicBezTo>
                    <a:pt x="4947" y="9547"/>
                    <a:pt x="4789" y="9389"/>
                    <a:pt x="4789" y="9200"/>
                  </a:cubicBezTo>
                  <a:lnTo>
                    <a:pt x="4789" y="8696"/>
                  </a:lnTo>
                  <a:cubicBezTo>
                    <a:pt x="4695" y="8664"/>
                    <a:pt x="4600" y="8601"/>
                    <a:pt x="4537" y="8570"/>
                  </a:cubicBezTo>
                  <a:lnTo>
                    <a:pt x="4159" y="8916"/>
                  </a:lnTo>
                  <a:cubicBezTo>
                    <a:pt x="4112" y="8979"/>
                    <a:pt x="4025" y="9011"/>
                    <a:pt x="3935" y="9011"/>
                  </a:cubicBezTo>
                  <a:cubicBezTo>
                    <a:pt x="3844" y="9011"/>
                    <a:pt x="3750" y="8979"/>
                    <a:pt x="3687" y="8916"/>
                  </a:cubicBezTo>
                  <a:lnTo>
                    <a:pt x="2710" y="7940"/>
                  </a:lnTo>
                  <a:cubicBezTo>
                    <a:pt x="2584" y="7814"/>
                    <a:pt x="2584" y="7593"/>
                    <a:pt x="2710" y="7467"/>
                  </a:cubicBezTo>
                  <a:lnTo>
                    <a:pt x="3057" y="7121"/>
                  </a:lnTo>
                  <a:cubicBezTo>
                    <a:pt x="3025" y="7026"/>
                    <a:pt x="2994" y="6932"/>
                    <a:pt x="2962" y="6837"/>
                  </a:cubicBezTo>
                  <a:lnTo>
                    <a:pt x="2426" y="6837"/>
                  </a:lnTo>
                  <a:cubicBezTo>
                    <a:pt x="2237" y="6837"/>
                    <a:pt x="2080" y="6680"/>
                    <a:pt x="2080" y="6491"/>
                  </a:cubicBezTo>
                  <a:lnTo>
                    <a:pt x="2080" y="5104"/>
                  </a:lnTo>
                  <a:cubicBezTo>
                    <a:pt x="2080" y="4915"/>
                    <a:pt x="2237" y="4758"/>
                    <a:pt x="2426" y="4758"/>
                  </a:cubicBezTo>
                  <a:lnTo>
                    <a:pt x="2962" y="4758"/>
                  </a:lnTo>
                  <a:cubicBezTo>
                    <a:pt x="2994" y="4632"/>
                    <a:pt x="3025" y="4569"/>
                    <a:pt x="3057" y="4474"/>
                  </a:cubicBezTo>
                  <a:lnTo>
                    <a:pt x="2710" y="4128"/>
                  </a:lnTo>
                  <a:cubicBezTo>
                    <a:pt x="2584" y="4002"/>
                    <a:pt x="2584" y="3781"/>
                    <a:pt x="2710" y="3655"/>
                  </a:cubicBezTo>
                  <a:lnTo>
                    <a:pt x="3687" y="2678"/>
                  </a:lnTo>
                  <a:cubicBezTo>
                    <a:pt x="3750" y="2615"/>
                    <a:pt x="3844" y="2584"/>
                    <a:pt x="3935" y="2584"/>
                  </a:cubicBezTo>
                  <a:cubicBezTo>
                    <a:pt x="4025" y="2584"/>
                    <a:pt x="4112" y="2615"/>
                    <a:pt x="4159" y="2678"/>
                  </a:cubicBezTo>
                  <a:lnTo>
                    <a:pt x="4537" y="3025"/>
                  </a:lnTo>
                  <a:cubicBezTo>
                    <a:pt x="4600" y="2994"/>
                    <a:pt x="4726" y="2962"/>
                    <a:pt x="4789" y="2899"/>
                  </a:cubicBezTo>
                  <a:lnTo>
                    <a:pt x="4789" y="2395"/>
                  </a:lnTo>
                  <a:cubicBezTo>
                    <a:pt x="4789" y="2206"/>
                    <a:pt x="4947" y="2048"/>
                    <a:pt x="5167" y="2048"/>
                  </a:cubicBezTo>
                  <a:close/>
                  <a:moveTo>
                    <a:pt x="5829" y="1"/>
                  </a:moveTo>
                  <a:cubicBezTo>
                    <a:pt x="2647" y="1"/>
                    <a:pt x="1" y="2647"/>
                    <a:pt x="1" y="5829"/>
                  </a:cubicBezTo>
                  <a:cubicBezTo>
                    <a:pt x="1" y="6837"/>
                    <a:pt x="284" y="7877"/>
                    <a:pt x="820" y="8790"/>
                  </a:cubicBezTo>
                  <a:lnTo>
                    <a:pt x="32" y="11185"/>
                  </a:lnTo>
                  <a:cubicBezTo>
                    <a:pt x="1" y="11311"/>
                    <a:pt x="32" y="11468"/>
                    <a:pt x="127" y="11531"/>
                  </a:cubicBezTo>
                  <a:cubicBezTo>
                    <a:pt x="174" y="11602"/>
                    <a:pt x="274" y="11638"/>
                    <a:pt x="375" y="11638"/>
                  </a:cubicBezTo>
                  <a:cubicBezTo>
                    <a:pt x="408" y="11638"/>
                    <a:pt x="442" y="11634"/>
                    <a:pt x="473" y="11626"/>
                  </a:cubicBezTo>
                  <a:lnTo>
                    <a:pt x="2868" y="10838"/>
                  </a:lnTo>
                  <a:cubicBezTo>
                    <a:pt x="3781" y="11374"/>
                    <a:pt x="4789" y="11657"/>
                    <a:pt x="5829" y="11657"/>
                  </a:cubicBezTo>
                  <a:cubicBezTo>
                    <a:pt x="9011" y="11657"/>
                    <a:pt x="11657" y="9011"/>
                    <a:pt x="11657" y="5829"/>
                  </a:cubicBezTo>
                  <a:cubicBezTo>
                    <a:pt x="11657" y="2584"/>
                    <a:pt x="9011" y="1"/>
                    <a:pt x="582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6616;p62"/>
            <p:cNvSpPr/>
            <p:nvPr/>
          </p:nvSpPr>
          <p:spPr>
            <a:xfrm>
              <a:off x="-34644175" y="3680950"/>
              <a:ext cx="51225" cy="51225"/>
            </a:xfrm>
            <a:custGeom>
              <a:avLst/>
              <a:gdLst/>
              <a:ahLst/>
              <a:cxnLst/>
              <a:rect l="l" t="t" r="r" b="b"/>
              <a:pathLst>
                <a:path w="2049" h="2049" extrusionOk="0">
                  <a:moveTo>
                    <a:pt x="1040" y="0"/>
                  </a:moveTo>
                  <a:cubicBezTo>
                    <a:pt x="473" y="0"/>
                    <a:pt x="0" y="473"/>
                    <a:pt x="0" y="1040"/>
                  </a:cubicBezTo>
                  <a:cubicBezTo>
                    <a:pt x="0" y="1576"/>
                    <a:pt x="473" y="2048"/>
                    <a:pt x="1040" y="2048"/>
                  </a:cubicBezTo>
                  <a:cubicBezTo>
                    <a:pt x="1576" y="2048"/>
                    <a:pt x="2048" y="1576"/>
                    <a:pt x="2048" y="1040"/>
                  </a:cubicBezTo>
                  <a:cubicBezTo>
                    <a:pt x="2048" y="441"/>
                    <a:pt x="1576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151005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8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TESTE NÃO-FUNCIONAL</a:t>
            </a:r>
            <a:endParaRPr dirty="0"/>
          </a:p>
        </p:txBody>
      </p:sp>
      <p:sp>
        <p:nvSpPr>
          <p:cNvPr id="269" name="Google Shape;269;p38"/>
          <p:cNvSpPr txBox="1">
            <a:spLocks noGrp="1"/>
          </p:cNvSpPr>
          <p:nvPr>
            <p:ph type="ctrTitle" idx="2"/>
          </p:nvPr>
        </p:nvSpPr>
        <p:spPr>
          <a:xfrm>
            <a:off x="561600" y="2804713"/>
            <a:ext cx="26736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pt-BR" dirty="0"/>
              <a:t>Teste de </a:t>
            </a:r>
            <a:r>
              <a:rPr lang="pt-BR" dirty="0" smtClean="0"/>
              <a:t>Performance</a:t>
            </a:r>
            <a:endParaRPr lang="pt-BR" dirty="0"/>
          </a:p>
        </p:txBody>
      </p:sp>
      <p:sp>
        <p:nvSpPr>
          <p:cNvPr id="271" name="Google Shape;271;p38"/>
          <p:cNvSpPr txBox="1">
            <a:spLocks noGrp="1"/>
          </p:cNvSpPr>
          <p:nvPr>
            <p:ph type="ctrTitle" idx="3"/>
          </p:nvPr>
        </p:nvSpPr>
        <p:spPr>
          <a:xfrm>
            <a:off x="3235200" y="2796225"/>
            <a:ext cx="26736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pt-BR" dirty="0"/>
              <a:t>Teste de Carga</a:t>
            </a:r>
            <a:endParaRPr dirty="0"/>
          </a:p>
        </p:txBody>
      </p:sp>
      <p:sp>
        <p:nvSpPr>
          <p:cNvPr id="273" name="Google Shape;273;p38"/>
          <p:cNvSpPr txBox="1">
            <a:spLocks noGrp="1"/>
          </p:cNvSpPr>
          <p:nvPr>
            <p:ph type="ctrTitle" idx="5"/>
          </p:nvPr>
        </p:nvSpPr>
        <p:spPr>
          <a:xfrm>
            <a:off x="5908800" y="3009975"/>
            <a:ext cx="26736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pt-BR" dirty="0"/>
              <a:t>“QUÃO BEM” o sistema se comporta</a:t>
            </a:r>
          </a:p>
        </p:txBody>
      </p:sp>
      <p:cxnSp>
        <p:nvCxnSpPr>
          <p:cNvPr id="275" name="Google Shape;275;p38"/>
          <p:cNvCxnSpPr/>
          <p:nvPr/>
        </p:nvCxnSpPr>
        <p:spPr>
          <a:xfrm>
            <a:off x="3235200" y="2186175"/>
            <a:ext cx="0" cy="1647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6" name="Google Shape;276;p38"/>
          <p:cNvCxnSpPr/>
          <p:nvPr/>
        </p:nvCxnSpPr>
        <p:spPr>
          <a:xfrm>
            <a:off x="5908800" y="2186175"/>
            <a:ext cx="0" cy="1647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" name="Google Shape;8295;p66"/>
          <p:cNvGrpSpPr/>
          <p:nvPr/>
        </p:nvGrpSpPr>
        <p:grpSpPr>
          <a:xfrm>
            <a:off x="4269600" y="1110882"/>
            <a:ext cx="604800" cy="576000"/>
            <a:chOff x="-1182750" y="3962900"/>
            <a:chExt cx="294575" cy="291450"/>
          </a:xfrm>
        </p:grpSpPr>
        <p:sp>
          <p:nvSpPr>
            <p:cNvPr id="9" name="Google Shape;8296;p66"/>
            <p:cNvSpPr/>
            <p:nvPr/>
          </p:nvSpPr>
          <p:spPr>
            <a:xfrm>
              <a:off x="-1078000" y="403065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8297;p66"/>
            <p:cNvSpPr/>
            <p:nvPr/>
          </p:nvSpPr>
          <p:spPr>
            <a:xfrm>
              <a:off x="-1129200" y="409995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8298;p66"/>
            <p:cNvSpPr/>
            <p:nvPr/>
          </p:nvSpPr>
          <p:spPr>
            <a:xfrm>
              <a:off x="-1009475" y="4081850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67" y="693"/>
                    <a:pt x="725" y="536"/>
                    <a:pt x="725" y="347"/>
                  </a:cubicBezTo>
                  <a:cubicBezTo>
                    <a:pt x="725" y="158"/>
                    <a:pt x="567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8299;p66"/>
            <p:cNvSpPr/>
            <p:nvPr/>
          </p:nvSpPr>
          <p:spPr>
            <a:xfrm>
              <a:off x="-1182750" y="4168475"/>
              <a:ext cx="292225" cy="34675"/>
            </a:xfrm>
            <a:custGeom>
              <a:avLst/>
              <a:gdLst/>
              <a:ahLst/>
              <a:cxnLst/>
              <a:rect l="l" t="t" r="r" b="b"/>
              <a:pathLst>
                <a:path w="11689" h="1387" extrusionOk="0">
                  <a:moveTo>
                    <a:pt x="0" y="1"/>
                  </a:moveTo>
                  <a:lnTo>
                    <a:pt x="0" y="347"/>
                  </a:lnTo>
                  <a:lnTo>
                    <a:pt x="63" y="347"/>
                  </a:lnTo>
                  <a:cubicBezTo>
                    <a:pt x="63" y="914"/>
                    <a:pt x="504" y="1387"/>
                    <a:pt x="1071" y="1387"/>
                  </a:cubicBezTo>
                  <a:lnTo>
                    <a:pt x="10680" y="1387"/>
                  </a:lnTo>
                  <a:cubicBezTo>
                    <a:pt x="11247" y="1387"/>
                    <a:pt x="11688" y="914"/>
                    <a:pt x="11688" y="347"/>
                  </a:cubicBezTo>
                  <a:lnTo>
                    <a:pt x="1168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8300;p66"/>
            <p:cNvSpPr/>
            <p:nvPr/>
          </p:nvSpPr>
          <p:spPr>
            <a:xfrm>
              <a:off x="-1117400" y="4220475"/>
              <a:ext cx="161500" cy="33875"/>
            </a:xfrm>
            <a:custGeom>
              <a:avLst/>
              <a:gdLst/>
              <a:ahLst/>
              <a:cxnLst/>
              <a:rect l="l" t="t" r="r" b="b"/>
              <a:pathLst>
                <a:path w="6460" h="1355" extrusionOk="0">
                  <a:moveTo>
                    <a:pt x="1513" y="0"/>
                  </a:moveTo>
                  <a:lnTo>
                    <a:pt x="1356" y="693"/>
                  </a:lnTo>
                  <a:lnTo>
                    <a:pt x="474" y="693"/>
                  </a:lnTo>
                  <a:cubicBezTo>
                    <a:pt x="32" y="693"/>
                    <a:pt x="1" y="1355"/>
                    <a:pt x="474" y="1355"/>
                  </a:cubicBezTo>
                  <a:lnTo>
                    <a:pt x="5924" y="1355"/>
                  </a:lnTo>
                  <a:cubicBezTo>
                    <a:pt x="6459" y="1355"/>
                    <a:pt x="6459" y="693"/>
                    <a:pt x="5987" y="693"/>
                  </a:cubicBezTo>
                  <a:lnTo>
                    <a:pt x="5073" y="693"/>
                  </a:lnTo>
                  <a:lnTo>
                    <a:pt x="491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8301;p66"/>
            <p:cNvSpPr/>
            <p:nvPr/>
          </p:nvSpPr>
          <p:spPr>
            <a:xfrm>
              <a:off x="-958300" y="401410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8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8" y="694"/>
                  </a:cubicBezTo>
                  <a:cubicBezTo>
                    <a:pt x="568" y="694"/>
                    <a:pt x="726" y="536"/>
                    <a:pt x="726" y="347"/>
                  </a:cubicBezTo>
                  <a:cubicBezTo>
                    <a:pt x="726" y="158"/>
                    <a:pt x="568" y="1"/>
                    <a:pt x="34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8302;p66"/>
            <p:cNvSpPr/>
            <p:nvPr/>
          </p:nvSpPr>
          <p:spPr>
            <a:xfrm>
              <a:off x="-1180400" y="3962900"/>
              <a:ext cx="292225" cy="188275"/>
            </a:xfrm>
            <a:custGeom>
              <a:avLst/>
              <a:gdLst/>
              <a:ahLst/>
              <a:cxnLst/>
              <a:rect l="l" t="t" r="r" b="b"/>
              <a:pathLst>
                <a:path w="11689" h="7531" extrusionOk="0">
                  <a:moveTo>
                    <a:pt x="9232" y="1324"/>
                  </a:moveTo>
                  <a:cubicBezTo>
                    <a:pt x="9799" y="1324"/>
                    <a:pt x="10271" y="1797"/>
                    <a:pt x="10271" y="2364"/>
                  </a:cubicBezTo>
                  <a:cubicBezTo>
                    <a:pt x="10271" y="2922"/>
                    <a:pt x="9822" y="3391"/>
                    <a:pt x="9247" y="3391"/>
                  </a:cubicBezTo>
                  <a:cubicBezTo>
                    <a:pt x="9140" y="3391"/>
                    <a:pt x="9029" y="3375"/>
                    <a:pt x="8916" y="3341"/>
                  </a:cubicBezTo>
                  <a:lnTo>
                    <a:pt x="8034" y="4538"/>
                  </a:lnTo>
                  <a:cubicBezTo>
                    <a:pt x="8507" y="5199"/>
                    <a:pt x="7971" y="6144"/>
                    <a:pt x="7152" y="6144"/>
                  </a:cubicBezTo>
                  <a:cubicBezTo>
                    <a:pt x="6491" y="6144"/>
                    <a:pt x="5987" y="5514"/>
                    <a:pt x="6176" y="4790"/>
                  </a:cubicBezTo>
                  <a:lnTo>
                    <a:pt x="4978" y="3908"/>
                  </a:lnTo>
                  <a:cubicBezTo>
                    <a:pt x="4839" y="4007"/>
                    <a:pt x="4661" y="4069"/>
                    <a:pt x="4470" y="4069"/>
                  </a:cubicBezTo>
                  <a:cubicBezTo>
                    <a:pt x="4359" y="4069"/>
                    <a:pt x="4243" y="4048"/>
                    <a:pt x="4128" y="4002"/>
                  </a:cubicBezTo>
                  <a:lnTo>
                    <a:pt x="3214" y="5199"/>
                  </a:lnTo>
                  <a:cubicBezTo>
                    <a:pt x="3340" y="5357"/>
                    <a:pt x="3372" y="5546"/>
                    <a:pt x="3372" y="5735"/>
                  </a:cubicBezTo>
                  <a:cubicBezTo>
                    <a:pt x="3372" y="6302"/>
                    <a:pt x="2899" y="6775"/>
                    <a:pt x="2363" y="6775"/>
                  </a:cubicBezTo>
                  <a:cubicBezTo>
                    <a:pt x="1796" y="6775"/>
                    <a:pt x="1324" y="6302"/>
                    <a:pt x="1324" y="5735"/>
                  </a:cubicBezTo>
                  <a:cubicBezTo>
                    <a:pt x="1324" y="5199"/>
                    <a:pt x="1796" y="4727"/>
                    <a:pt x="2363" y="4727"/>
                  </a:cubicBezTo>
                  <a:cubicBezTo>
                    <a:pt x="2489" y="4727"/>
                    <a:pt x="2552" y="4758"/>
                    <a:pt x="2678" y="4758"/>
                  </a:cubicBezTo>
                  <a:lnTo>
                    <a:pt x="3592" y="3593"/>
                  </a:lnTo>
                  <a:cubicBezTo>
                    <a:pt x="3120" y="2899"/>
                    <a:pt x="3624" y="1954"/>
                    <a:pt x="4443" y="1954"/>
                  </a:cubicBezTo>
                  <a:cubicBezTo>
                    <a:pt x="5104" y="1954"/>
                    <a:pt x="5640" y="2584"/>
                    <a:pt x="5419" y="3309"/>
                  </a:cubicBezTo>
                  <a:lnTo>
                    <a:pt x="6617" y="4223"/>
                  </a:lnTo>
                  <a:cubicBezTo>
                    <a:pt x="6766" y="4116"/>
                    <a:pt x="6959" y="4038"/>
                    <a:pt x="7165" y="4038"/>
                  </a:cubicBezTo>
                  <a:cubicBezTo>
                    <a:pt x="7264" y="4038"/>
                    <a:pt x="7365" y="4056"/>
                    <a:pt x="7467" y="4097"/>
                  </a:cubicBezTo>
                  <a:lnTo>
                    <a:pt x="8381" y="2899"/>
                  </a:lnTo>
                  <a:cubicBezTo>
                    <a:pt x="8255" y="2742"/>
                    <a:pt x="8223" y="2553"/>
                    <a:pt x="8223" y="2364"/>
                  </a:cubicBezTo>
                  <a:cubicBezTo>
                    <a:pt x="8223" y="1797"/>
                    <a:pt x="8696" y="1324"/>
                    <a:pt x="9232" y="1324"/>
                  </a:cubicBezTo>
                  <a:close/>
                  <a:moveTo>
                    <a:pt x="1009" y="1"/>
                  </a:moveTo>
                  <a:cubicBezTo>
                    <a:pt x="473" y="1"/>
                    <a:pt x="1" y="474"/>
                    <a:pt x="1" y="1009"/>
                  </a:cubicBezTo>
                  <a:lnTo>
                    <a:pt x="1" y="7531"/>
                  </a:lnTo>
                  <a:lnTo>
                    <a:pt x="11689" y="7531"/>
                  </a:lnTo>
                  <a:lnTo>
                    <a:pt x="11689" y="1009"/>
                  </a:lnTo>
                  <a:cubicBezTo>
                    <a:pt x="11657" y="411"/>
                    <a:pt x="11185" y="1"/>
                    <a:pt x="106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656637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8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TESTE CAIXA-BRANCA</a:t>
            </a:r>
            <a:endParaRPr dirty="0"/>
          </a:p>
        </p:txBody>
      </p:sp>
      <p:sp>
        <p:nvSpPr>
          <p:cNvPr id="269" name="Google Shape;269;p38"/>
          <p:cNvSpPr txBox="1">
            <a:spLocks noGrp="1"/>
          </p:cNvSpPr>
          <p:nvPr>
            <p:ph type="ctrTitle" idx="2"/>
          </p:nvPr>
        </p:nvSpPr>
        <p:spPr>
          <a:xfrm>
            <a:off x="561600" y="2804713"/>
            <a:ext cx="26736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pt-BR" dirty="0" smtClean="0"/>
              <a:t>Acesso ao código-fonte</a:t>
            </a:r>
            <a:endParaRPr lang="pt-BR" dirty="0"/>
          </a:p>
        </p:txBody>
      </p:sp>
      <p:sp>
        <p:nvSpPr>
          <p:cNvPr id="271" name="Google Shape;271;p38"/>
          <p:cNvSpPr txBox="1">
            <a:spLocks noGrp="1"/>
          </p:cNvSpPr>
          <p:nvPr>
            <p:ph type="ctrTitle" idx="3"/>
          </p:nvPr>
        </p:nvSpPr>
        <p:spPr>
          <a:xfrm>
            <a:off x="3235200" y="2796225"/>
            <a:ext cx="26736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pt-BR" dirty="0"/>
              <a:t>Acesso ao banco de dados</a:t>
            </a:r>
          </a:p>
        </p:txBody>
      </p:sp>
      <p:sp>
        <p:nvSpPr>
          <p:cNvPr id="273" name="Google Shape;273;p38"/>
          <p:cNvSpPr txBox="1">
            <a:spLocks noGrp="1"/>
          </p:cNvSpPr>
          <p:nvPr>
            <p:ph type="ctrTitle" idx="5"/>
          </p:nvPr>
        </p:nvSpPr>
        <p:spPr>
          <a:xfrm>
            <a:off x="5908800" y="2804713"/>
            <a:ext cx="26736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 smtClean="0"/>
              <a:t>Aplicado no teste de unidade</a:t>
            </a:r>
            <a:endParaRPr dirty="0"/>
          </a:p>
        </p:txBody>
      </p:sp>
      <p:cxnSp>
        <p:nvCxnSpPr>
          <p:cNvPr id="275" name="Google Shape;275;p38"/>
          <p:cNvCxnSpPr/>
          <p:nvPr/>
        </p:nvCxnSpPr>
        <p:spPr>
          <a:xfrm>
            <a:off x="3235200" y="2186175"/>
            <a:ext cx="0" cy="1647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6" name="Google Shape;276;p38"/>
          <p:cNvCxnSpPr/>
          <p:nvPr/>
        </p:nvCxnSpPr>
        <p:spPr>
          <a:xfrm>
            <a:off x="5908800" y="2186175"/>
            <a:ext cx="0" cy="1647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" name="Google Shape;6175;p61"/>
          <p:cNvGrpSpPr/>
          <p:nvPr/>
        </p:nvGrpSpPr>
        <p:grpSpPr>
          <a:xfrm>
            <a:off x="4269600" y="1028075"/>
            <a:ext cx="604800" cy="576000"/>
            <a:chOff x="-42259725" y="3951100"/>
            <a:chExt cx="318225" cy="316650"/>
          </a:xfrm>
        </p:grpSpPr>
        <p:sp>
          <p:nvSpPr>
            <p:cNvPr id="9" name="Google Shape;6176;p61"/>
            <p:cNvSpPr/>
            <p:nvPr/>
          </p:nvSpPr>
          <p:spPr>
            <a:xfrm>
              <a:off x="-42258150" y="3951100"/>
              <a:ext cx="316650" cy="123675"/>
            </a:xfrm>
            <a:custGeom>
              <a:avLst/>
              <a:gdLst/>
              <a:ahLst/>
              <a:cxnLst/>
              <a:rect l="l" t="t" r="r" b="b"/>
              <a:pathLst>
                <a:path w="12666" h="4947" extrusionOk="0">
                  <a:moveTo>
                    <a:pt x="2868" y="820"/>
                  </a:moveTo>
                  <a:cubicBezTo>
                    <a:pt x="3120" y="820"/>
                    <a:pt x="3277" y="1009"/>
                    <a:pt x="3277" y="1261"/>
                  </a:cubicBezTo>
                  <a:lnTo>
                    <a:pt x="3277" y="2899"/>
                  </a:lnTo>
                  <a:cubicBezTo>
                    <a:pt x="3277" y="3151"/>
                    <a:pt x="3057" y="3308"/>
                    <a:pt x="2868" y="3308"/>
                  </a:cubicBezTo>
                  <a:cubicBezTo>
                    <a:pt x="2647" y="3308"/>
                    <a:pt x="2490" y="3119"/>
                    <a:pt x="2427" y="2899"/>
                  </a:cubicBezTo>
                  <a:lnTo>
                    <a:pt x="2427" y="1261"/>
                  </a:lnTo>
                  <a:cubicBezTo>
                    <a:pt x="2427" y="1009"/>
                    <a:pt x="2647" y="851"/>
                    <a:pt x="2868" y="820"/>
                  </a:cubicBezTo>
                  <a:close/>
                  <a:moveTo>
                    <a:pt x="9767" y="820"/>
                  </a:moveTo>
                  <a:cubicBezTo>
                    <a:pt x="9988" y="820"/>
                    <a:pt x="10145" y="1009"/>
                    <a:pt x="10145" y="1261"/>
                  </a:cubicBezTo>
                  <a:lnTo>
                    <a:pt x="10145" y="2899"/>
                  </a:lnTo>
                  <a:cubicBezTo>
                    <a:pt x="10145" y="3151"/>
                    <a:pt x="9956" y="3308"/>
                    <a:pt x="9767" y="3308"/>
                  </a:cubicBezTo>
                  <a:cubicBezTo>
                    <a:pt x="9515" y="3308"/>
                    <a:pt x="9358" y="3119"/>
                    <a:pt x="9326" y="2899"/>
                  </a:cubicBezTo>
                  <a:lnTo>
                    <a:pt x="9326" y="1261"/>
                  </a:lnTo>
                  <a:cubicBezTo>
                    <a:pt x="9326" y="1009"/>
                    <a:pt x="9515" y="851"/>
                    <a:pt x="9767" y="820"/>
                  </a:cubicBezTo>
                  <a:close/>
                  <a:moveTo>
                    <a:pt x="2868" y="0"/>
                  </a:moveTo>
                  <a:cubicBezTo>
                    <a:pt x="2206" y="0"/>
                    <a:pt x="1639" y="536"/>
                    <a:pt x="1608" y="1229"/>
                  </a:cubicBezTo>
                  <a:lnTo>
                    <a:pt x="1608" y="1639"/>
                  </a:lnTo>
                  <a:lnTo>
                    <a:pt x="1230" y="1639"/>
                  </a:lnTo>
                  <a:cubicBezTo>
                    <a:pt x="536" y="1639"/>
                    <a:pt x="1" y="2206"/>
                    <a:pt x="1" y="2867"/>
                  </a:cubicBezTo>
                  <a:lnTo>
                    <a:pt x="1" y="4947"/>
                  </a:lnTo>
                  <a:lnTo>
                    <a:pt x="12666" y="4947"/>
                  </a:lnTo>
                  <a:lnTo>
                    <a:pt x="12666" y="2867"/>
                  </a:lnTo>
                  <a:cubicBezTo>
                    <a:pt x="12634" y="2206"/>
                    <a:pt x="12036" y="1639"/>
                    <a:pt x="11374" y="1639"/>
                  </a:cubicBezTo>
                  <a:lnTo>
                    <a:pt x="10996" y="1639"/>
                  </a:lnTo>
                  <a:lnTo>
                    <a:pt x="10996" y="1229"/>
                  </a:lnTo>
                  <a:cubicBezTo>
                    <a:pt x="10996" y="536"/>
                    <a:pt x="10429" y="0"/>
                    <a:pt x="9767" y="0"/>
                  </a:cubicBezTo>
                  <a:cubicBezTo>
                    <a:pt x="9106" y="0"/>
                    <a:pt x="8539" y="536"/>
                    <a:pt x="8507" y="1229"/>
                  </a:cubicBezTo>
                  <a:lnTo>
                    <a:pt x="8507" y="1639"/>
                  </a:lnTo>
                  <a:lnTo>
                    <a:pt x="4097" y="1639"/>
                  </a:lnTo>
                  <a:lnTo>
                    <a:pt x="4097" y="1229"/>
                  </a:lnTo>
                  <a:cubicBezTo>
                    <a:pt x="4097" y="536"/>
                    <a:pt x="3561" y="0"/>
                    <a:pt x="286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6177;p61"/>
            <p:cNvSpPr/>
            <p:nvPr/>
          </p:nvSpPr>
          <p:spPr>
            <a:xfrm>
              <a:off x="-42259725" y="4096800"/>
              <a:ext cx="316650" cy="170950"/>
            </a:xfrm>
            <a:custGeom>
              <a:avLst/>
              <a:gdLst/>
              <a:ahLst/>
              <a:cxnLst/>
              <a:rect l="l" t="t" r="r" b="b"/>
              <a:pathLst>
                <a:path w="12666" h="6838" extrusionOk="0">
                  <a:moveTo>
                    <a:pt x="1" y="1"/>
                  </a:moveTo>
                  <a:lnTo>
                    <a:pt x="1" y="5640"/>
                  </a:lnTo>
                  <a:lnTo>
                    <a:pt x="32" y="5640"/>
                  </a:lnTo>
                  <a:cubicBezTo>
                    <a:pt x="32" y="6302"/>
                    <a:pt x="568" y="6837"/>
                    <a:pt x="1261" y="6837"/>
                  </a:cubicBezTo>
                  <a:lnTo>
                    <a:pt x="11437" y="6837"/>
                  </a:lnTo>
                  <a:cubicBezTo>
                    <a:pt x="12099" y="6837"/>
                    <a:pt x="12666" y="6302"/>
                    <a:pt x="12666" y="5640"/>
                  </a:cubicBezTo>
                  <a:lnTo>
                    <a:pt x="1266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656637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8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TESTE RELACIONADO </a:t>
            </a:r>
            <a:r>
              <a:rPr lang="en" sz="2300" dirty="0" smtClean="0">
                <a:latin typeface="PT Sans"/>
                <a:ea typeface="Roboto" panose="02000000000000000000" pitchFamily="2" charset="0"/>
                <a:cs typeface="Roboto" panose="02000000000000000000" pitchFamily="2" charset="0"/>
              </a:rPr>
              <a:t>À</a:t>
            </a:r>
            <a:r>
              <a:rPr lang="en" sz="2200" dirty="0" smtClean="0"/>
              <a:t> </a:t>
            </a:r>
            <a:r>
              <a:rPr lang="en" dirty="0" smtClean="0"/>
              <a:t>MUDANÇA</a:t>
            </a:r>
            <a:endParaRPr dirty="0"/>
          </a:p>
        </p:txBody>
      </p:sp>
      <p:sp>
        <p:nvSpPr>
          <p:cNvPr id="269" name="Google Shape;269;p38"/>
          <p:cNvSpPr txBox="1">
            <a:spLocks noGrp="1"/>
          </p:cNvSpPr>
          <p:nvPr>
            <p:ph type="ctrTitle" idx="2"/>
          </p:nvPr>
        </p:nvSpPr>
        <p:spPr>
          <a:xfrm>
            <a:off x="1898400" y="2804713"/>
            <a:ext cx="26736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 smtClean="0"/>
              <a:t>Teste de Confirmação</a:t>
            </a:r>
            <a:endParaRPr dirty="0"/>
          </a:p>
        </p:txBody>
      </p:sp>
      <p:sp>
        <p:nvSpPr>
          <p:cNvPr id="271" name="Google Shape;271;p38"/>
          <p:cNvSpPr txBox="1">
            <a:spLocks noGrp="1"/>
          </p:cNvSpPr>
          <p:nvPr>
            <p:ph type="ctrTitle" idx="3"/>
          </p:nvPr>
        </p:nvSpPr>
        <p:spPr>
          <a:xfrm>
            <a:off x="4572000" y="2796225"/>
            <a:ext cx="26736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pt-BR" dirty="0" smtClean="0"/>
              <a:t>Teste de Regressão</a:t>
            </a:r>
            <a:endParaRPr dirty="0"/>
          </a:p>
        </p:txBody>
      </p:sp>
      <p:cxnSp>
        <p:nvCxnSpPr>
          <p:cNvPr id="275" name="Google Shape;275;p38"/>
          <p:cNvCxnSpPr/>
          <p:nvPr/>
        </p:nvCxnSpPr>
        <p:spPr>
          <a:xfrm>
            <a:off x="4572000" y="2186175"/>
            <a:ext cx="0" cy="1647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" name="Google Shape;6545;p62"/>
          <p:cNvGrpSpPr/>
          <p:nvPr/>
        </p:nvGrpSpPr>
        <p:grpSpPr>
          <a:xfrm>
            <a:off x="4269600" y="1028075"/>
            <a:ext cx="604800" cy="576000"/>
            <a:chOff x="-31817400" y="3910025"/>
            <a:chExt cx="301675" cy="294075"/>
          </a:xfrm>
        </p:grpSpPr>
        <p:sp>
          <p:nvSpPr>
            <p:cNvPr id="7" name="Google Shape;6546;p62"/>
            <p:cNvSpPr/>
            <p:nvPr/>
          </p:nvSpPr>
          <p:spPr>
            <a:xfrm>
              <a:off x="-31817400" y="3911550"/>
              <a:ext cx="301675" cy="292550"/>
            </a:xfrm>
            <a:custGeom>
              <a:avLst/>
              <a:gdLst/>
              <a:ahLst/>
              <a:cxnLst/>
              <a:rect l="l" t="t" r="r" b="b"/>
              <a:pathLst>
                <a:path w="12067" h="11702" extrusionOk="0">
                  <a:moveTo>
                    <a:pt x="2558" y="0"/>
                  </a:moveTo>
                  <a:cubicBezTo>
                    <a:pt x="2357" y="0"/>
                    <a:pt x="2155" y="24"/>
                    <a:pt x="1954" y="70"/>
                  </a:cubicBezTo>
                  <a:cubicBezTo>
                    <a:pt x="1828" y="102"/>
                    <a:pt x="1733" y="196"/>
                    <a:pt x="1702" y="322"/>
                  </a:cubicBezTo>
                  <a:cubicBezTo>
                    <a:pt x="1670" y="448"/>
                    <a:pt x="1702" y="543"/>
                    <a:pt x="1796" y="637"/>
                  </a:cubicBezTo>
                  <a:lnTo>
                    <a:pt x="2679" y="1551"/>
                  </a:lnTo>
                  <a:cubicBezTo>
                    <a:pt x="2962" y="1803"/>
                    <a:pt x="2962" y="2244"/>
                    <a:pt x="2679" y="2528"/>
                  </a:cubicBezTo>
                  <a:cubicBezTo>
                    <a:pt x="2553" y="2669"/>
                    <a:pt x="2379" y="2740"/>
                    <a:pt x="2202" y="2740"/>
                  </a:cubicBezTo>
                  <a:cubicBezTo>
                    <a:pt x="2025" y="2740"/>
                    <a:pt x="1844" y="2669"/>
                    <a:pt x="1702" y="2528"/>
                  </a:cubicBezTo>
                  <a:lnTo>
                    <a:pt x="788" y="1614"/>
                  </a:lnTo>
                  <a:cubicBezTo>
                    <a:pt x="744" y="1569"/>
                    <a:pt x="668" y="1525"/>
                    <a:pt x="582" y="1525"/>
                  </a:cubicBezTo>
                  <a:cubicBezTo>
                    <a:pt x="547" y="1525"/>
                    <a:pt x="510" y="1532"/>
                    <a:pt x="473" y="1551"/>
                  </a:cubicBezTo>
                  <a:cubicBezTo>
                    <a:pt x="347" y="1582"/>
                    <a:pt x="284" y="1645"/>
                    <a:pt x="253" y="1771"/>
                  </a:cubicBezTo>
                  <a:cubicBezTo>
                    <a:pt x="1" y="2591"/>
                    <a:pt x="253" y="3473"/>
                    <a:pt x="883" y="4103"/>
                  </a:cubicBezTo>
                  <a:cubicBezTo>
                    <a:pt x="1366" y="4494"/>
                    <a:pt x="1932" y="4750"/>
                    <a:pt x="2619" y="4750"/>
                  </a:cubicBezTo>
                  <a:cubicBezTo>
                    <a:pt x="2874" y="4750"/>
                    <a:pt x="3145" y="4715"/>
                    <a:pt x="3435" y="4638"/>
                  </a:cubicBezTo>
                  <a:lnTo>
                    <a:pt x="7247" y="8482"/>
                  </a:lnTo>
                  <a:cubicBezTo>
                    <a:pt x="6963" y="9522"/>
                    <a:pt x="7215" y="10372"/>
                    <a:pt x="7814" y="10971"/>
                  </a:cubicBezTo>
                  <a:cubicBezTo>
                    <a:pt x="8291" y="11472"/>
                    <a:pt x="8895" y="11702"/>
                    <a:pt x="9516" y="11702"/>
                  </a:cubicBezTo>
                  <a:cubicBezTo>
                    <a:pt x="9714" y="11702"/>
                    <a:pt x="9915" y="11678"/>
                    <a:pt x="10114" y="11632"/>
                  </a:cubicBezTo>
                  <a:cubicBezTo>
                    <a:pt x="10240" y="11569"/>
                    <a:pt x="10334" y="11506"/>
                    <a:pt x="10366" y="11380"/>
                  </a:cubicBezTo>
                  <a:cubicBezTo>
                    <a:pt x="10397" y="11254"/>
                    <a:pt x="10366" y="11128"/>
                    <a:pt x="10271" y="11065"/>
                  </a:cubicBezTo>
                  <a:lnTo>
                    <a:pt x="9389" y="10152"/>
                  </a:lnTo>
                  <a:cubicBezTo>
                    <a:pt x="9106" y="9868"/>
                    <a:pt x="9106" y="9459"/>
                    <a:pt x="9389" y="9175"/>
                  </a:cubicBezTo>
                  <a:cubicBezTo>
                    <a:pt x="9515" y="9033"/>
                    <a:pt x="9688" y="8962"/>
                    <a:pt x="9866" y="8962"/>
                  </a:cubicBezTo>
                  <a:cubicBezTo>
                    <a:pt x="10043" y="8962"/>
                    <a:pt x="10224" y="9033"/>
                    <a:pt x="10366" y="9175"/>
                  </a:cubicBezTo>
                  <a:lnTo>
                    <a:pt x="11279" y="10089"/>
                  </a:lnTo>
                  <a:cubicBezTo>
                    <a:pt x="11326" y="10135"/>
                    <a:pt x="11405" y="10164"/>
                    <a:pt x="11494" y="10164"/>
                  </a:cubicBezTo>
                  <a:cubicBezTo>
                    <a:pt x="11527" y="10164"/>
                    <a:pt x="11561" y="10160"/>
                    <a:pt x="11594" y="10152"/>
                  </a:cubicBezTo>
                  <a:cubicBezTo>
                    <a:pt x="11720" y="10120"/>
                    <a:pt x="11783" y="10026"/>
                    <a:pt x="11815" y="9931"/>
                  </a:cubicBezTo>
                  <a:cubicBezTo>
                    <a:pt x="12067" y="9081"/>
                    <a:pt x="11815" y="8230"/>
                    <a:pt x="11185" y="7600"/>
                  </a:cubicBezTo>
                  <a:cubicBezTo>
                    <a:pt x="10778" y="7170"/>
                    <a:pt x="10224" y="6903"/>
                    <a:pt x="9537" y="6903"/>
                  </a:cubicBezTo>
                  <a:cubicBezTo>
                    <a:pt x="9266" y="6903"/>
                    <a:pt x="8975" y="6944"/>
                    <a:pt x="8665" y="7033"/>
                  </a:cubicBezTo>
                  <a:lnTo>
                    <a:pt x="4852" y="3221"/>
                  </a:lnTo>
                  <a:lnTo>
                    <a:pt x="4884" y="3032"/>
                  </a:lnTo>
                  <a:cubicBezTo>
                    <a:pt x="5136" y="2213"/>
                    <a:pt x="4884" y="1330"/>
                    <a:pt x="4254" y="700"/>
                  </a:cubicBezTo>
                  <a:cubicBezTo>
                    <a:pt x="3778" y="225"/>
                    <a:pt x="3177" y="0"/>
                    <a:pt x="25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6547;p62"/>
            <p:cNvSpPr/>
            <p:nvPr/>
          </p:nvSpPr>
          <p:spPr>
            <a:xfrm>
              <a:off x="-31816600" y="4062950"/>
              <a:ext cx="144150" cy="140600"/>
            </a:xfrm>
            <a:custGeom>
              <a:avLst/>
              <a:gdLst/>
              <a:ahLst/>
              <a:cxnLst/>
              <a:rect l="l" t="t" r="r" b="b"/>
              <a:pathLst>
                <a:path w="5766" h="5624" extrusionOk="0">
                  <a:moveTo>
                    <a:pt x="4080" y="1504"/>
                  </a:moveTo>
                  <a:cubicBezTo>
                    <a:pt x="4167" y="1504"/>
                    <a:pt x="4253" y="1528"/>
                    <a:pt x="4316" y="1575"/>
                  </a:cubicBezTo>
                  <a:cubicBezTo>
                    <a:pt x="4442" y="1701"/>
                    <a:pt x="4442" y="1953"/>
                    <a:pt x="4316" y="2048"/>
                  </a:cubicBezTo>
                  <a:lnTo>
                    <a:pt x="2205" y="4159"/>
                  </a:lnTo>
                  <a:cubicBezTo>
                    <a:pt x="2158" y="4206"/>
                    <a:pt x="2072" y="4230"/>
                    <a:pt x="1985" y="4230"/>
                  </a:cubicBezTo>
                  <a:cubicBezTo>
                    <a:pt x="1898" y="4230"/>
                    <a:pt x="1812" y="4206"/>
                    <a:pt x="1764" y="4159"/>
                  </a:cubicBezTo>
                  <a:cubicBezTo>
                    <a:pt x="1638" y="4033"/>
                    <a:pt x="1638" y="3781"/>
                    <a:pt x="1764" y="3686"/>
                  </a:cubicBezTo>
                  <a:lnTo>
                    <a:pt x="3844" y="1575"/>
                  </a:lnTo>
                  <a:cubicBezTo>
                    <a:pt x="3907" y="1528"/>
                    <a:pt x="3993" y="1504"/>
                    <a:pt x="4080" y="1504"/>
                  </a:cubicBezTo>
                  <a:close/>
                  <a:moveTo>
                    <a:pt x="3844" y="0"/>
                  </a:moveTo>
                  <a:lnTo>
                    <a:pt x="567" y="3277"/>
                  </a:lnTo>
                  <a:cubicBezTo>
                    <a:pt x="0" y="3844"/>
                    <a:pt x="0" y="4694"/>
                    <a:pt x="567" y="5198"/>
                  </a:cubicBezTo>
                  <a:cubicBezTo>
                    <a:pt x="835" y="5482"/>
                    <a:pt x="1189" y="5624"/>
                    <a:pt x="1540" y="5624"/>
                  </a:cubicBezTo>
                  <a:cubicBezTo>
                    <a:pt x="1890" y="5624"/>
                    <a:pt x="2237" y="5482"/>
                    <a:pt x="2489" y="5198"/>
                  </a:cubicBezTo>
                  <a:lnTo>
                    <a:pt x="5766" y="1953"/>
                  </a:lnTo>
                  <a:lnTo>
                    <a:pt x="384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6548;p62"/>
            <p:cNvSpPr/>
            <p:nvPr/>
          </p:nvSpPr>
          <p:spPr>
            <a:xfrm>
              <a:off x="-31648050" y="3910025"/>
              <a:ext cx="129175" cy="127725"/>
            </a:xfrm>
            <a:custGeom>
              <a:avLst/>
              <a:gdLst/>
              <a:ahLst/>
              <a:cxnLst/>
              <a:rect l="l" t="t" r="r" b="b"/>
              <a:pathLst>
                <a:path w="5167" h="5109" extrusionOk="0">
                  <a:moveTo>
                    <a:pt x="4249" y="1"/>
                  </a:moveTo>
                  <a:cubicBezTo>
                    <a:pt x="4179" y="1"/>
                    <a:pt x="4106" y="24"/>
                    <a:pt x="4033" y="68"/>
                  </a:cubicBezTo>
                  <a:lnTo>
                    <a:pt x="2206" y="1171"/>
                  </a:lnTo>
                  <a:cubicBezTo>
                    <a:pt x="2017" y="1265"/>
                    <a:pt x="1985" y="1549"/>
                    <a:pt x="2143" y="1706"/>
                  </a:cubicBezTo>
                  <a:lnTo>
                    <a:pt x="2300" y="1864"/>
                  </a:lnTo>
                  <a:lnTo>
                    <a:pt x="0" y="4164"/>
                  </a:lnTo>
                  <a:lnTo>
                    <a:pt x="945" y="5109"/>
                  </a:lnTo>
                  <a:lnTo>
                    <a:pt x="3245" y="2809"/>
                  </a:lnTo>
                  <a:lnTo>
                    <a:pt x="3434" y="2998"/>
                  </a:lnTo>
                  <a:cubicBezTo>
                    <a:pt x="3502" y="3066"/>
                    <a:pt x="3594" y="3099"/>
                    <a:pt x="3684" y="3099"/>
                  </a:cubicBezTo>
                  <a:cubicBezTo>
                    <a:pt x="3802" y="3099"/>
                    <a:pt x="3916" y="3042"/>
                    <a:pt x="3970" y="2935"/>
                  </a:cubicBezTo>
                  <a:lnTo>
                    <a:pt x="5073" y="1108"/>
                  </a:lnTo>
                  <a:cubicBezTo>
                    <a:pt x="5167" y="1013"/>
                    <a:pt x="5167" y="793"/>
                    <a:pt x="5041" y="698"/>
                  </a:cubicBezTo>
                  <a:lnTo>
                    <a:pt x="4474" y="100"/>
                  </a:lnTo>
                  <a:cubicBezTo>
                    <a:pt x="4406" y="32"/>
                    <a:pt x="4330" y="1"/>
                    <a:pt x="424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656637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0"/>
          <p:cNvSpPr txBox="1">
            <a:spLocks noGrp="1"/>
          </p:cNvSpPr>
          <p:nvPr>
            <p:ph type="ctrTitle"/>
          </p:nvPr>
        </p:nvSpPr>
        <p:spPr>
          <a:xfrm>
            <a:off x="3385875" y="2098650"/>
            <a:ext cx="23724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CONTEÚDO</a:t>
            </a:r>
            <a:endParaRPr dirty="0"/>
          </a:p>
        </p:txBody>
      </p:sp>
      <p:sp>
        <p:nvSpPr>
          <p:cNvPr id="151" name="Google Shape;151;p30"/>
          <p:cNvSpPr txBox="1">
            <a:spLocks noGrp="1"/>
          </p:cNvSpPr>
          <p:nvPr>
            <p:ph type="ctrTitle" idx="2"/>
          </p:nvPr>
        </p:nvSpPr>
        <p:spPr>
          <a:xfrm>
            <a:off x="395536" y="411510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FUNDAMENTOS DE TESTE</a:t>
            </a:r>
            <a:endParaRPr dirty="0"/>
          </a:p>
        </p:txBody>
      </p:sp>
      <p:sp>
        <p:nvSpPr>
          <p:cNvPr id="153" name="Google Shape;153;p30"/>
          <p:cNvSpPr txBox="1">
            <a:spLocks noGrp="1"/>
          </p:cNvSpPr>
          <p:nvPr>
            <p:ph type="ctrTitle" idx="9"/>
          </p:nvPr>
        </p:nvSpPr>
        <p:spPr>
          <a:xfrm>
            <a:off x="395536" y="1347614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TIPOS E NÍVEIS DE TESTE</a:t>
            </a:r>
            <a:endParaRPr dirty="0"/>
          </a:p>
        </p:txBody>
      </p:sp>
      <p:sp>
        <p:nvSpPr>
          <p:cNvPr id="155" name="Google Shape;155;p30"/>
          <p:cNvSpPr txBox="1">
            <a:spLocks noGrp="1"/>
          </p:cNvSpPr>
          <p:nvPr>
            <p:ph type="title" idx="3"/>
          </p:nvPr>
        </p:nvSpPr>
        <p:spPr>
          <a:xfrm>
            <a:off x="2118448" y="54444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56" name="Google Shape;156;p30"/>
          <p:cNvSpPr txBox="1">
            <a:spLocks noGrp="1"/>
          </p:cNvSpPr>
          <p:nvPr>
            <p:ph type="title" idx="5"/>
          </p:nvPr>
        </p:nvSpPr>
        <p:spPr>
          <a:xfrm>
            <a:off x="2105406" y="248716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57" name="Google Shape;157;p30"/>
          <p:cNvSpPr txBox="1">
            <a:spLocks noGrp="1"/>
          </p:cNvSpPr>
          <p:nvPr>
            <p:ph type="title" idx="4"/>
          </p:nvPr>
        </p:nvSpPr>
        <p:spPr>
          <a:xfrm>
            <a:off x="2105406" y="151580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cxnSp>
        <p:nvCxnSpPr>
          <p:cNvPr id="158" name="Google Shape;158;p30"/>
          <p:cNvCxnSpPr/>
          <p:nvPr/>
        </p:nvCxnSpPr>
        <p:spPr>
          <a:xfrm>
            <a:off x="3297225" y="0"/>
            <a:ext cx="0" cy="2393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9" name="Google Shape;159;p30"/>
          <p:cNvCxnSpPr/>
          <p:nvPr/>
        </p:nvCxnSpPr>
        <p:spPr>
          <a:xfrm>
            <a:off x="5861950" y="3131400"/>
            <a:ext cx="0" cy="2030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0" name="Google Shape;160;p30"/>
          <p:cNvSpPr txBox="1">
            <a:spLocks noGrp="1"/>
          </p:cNvSpPr>
          <p:nvPr>
            <p:ph type="title" idx="6"/>
          </p:nvPr>
        </p:nvSpPr>
        <p:spPr>
          <a:xfrm>
            <a:off x="5940152" y="2931790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04</a:t>
            </a:r>
            <a:endParaRPr dirty="0"/>
          </a:p>
        </p:txBody>
      </p:sp>
      <p:sp>
        <p:nvSpPr>
          <p:cNvPr id="161" name="Google Shape;161;p30"/>
          <p:cNvSpPr txBox="1">
            <a:spLocks noGrp="1"/>
          </p:cNvSpPr>
          <p:nvPr>
            <p:ph type="title" idx="7"/>
          </p:nvPr>
        </p:nvSpPr>
        <p:spPr>
          <a:xfrm>
            <a:off x="5940152" y="4011910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163" name="Google Shape;163;p30"/>
          <p:cNvSpPr txBox="1">
            <a:spLocks noGrp="1"/>
          </p:cNvSpPr>
          <p:nvPr>
            <p:ph type="ctrTitle" idx="14"/>
          </p:nvPr>
        </p:nvSpPr>
        <p:spPr>
          <a:xfrm>
            <a:off x="395536" y="2283718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 smtClean="0"/>
              <a:t>TÉCNICAS DE TESTE</a:t>
            </a:r>
            <a:endParaRPr dirty="0"/>
          </a:p>
        </p:txBody>
      </p:sp>
      <p:sp>
        <p:nvSpPr>
          <p:cNvPr id="165" name="Google Shape;165;p30"/>
          <p:cNvSpPr txBox="1">
            <a:spLocks noGrp="1"/>
          </p:cNvSpPr>
          <p:nvPr>
            <p:ph type="ctrTitle" idx="16"/>
          </p:nvPr>
        </p:nvSpPr>
        <p:spPr>
          <a:xfrm>
            <a:off x="6829702" y="2614332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RISCOS E TESTES</a:t>
            </a:r>
            <a:endParaRPr dirty="0"/>
          </a:p>
        </p:txBody>
      </p:sp>
      <p:sp>
        <p:nvSpPr>
          <p:cNvPr id="167" name="Google Shape;167;p30"/>
          <p:cNvSpPr txBox="1">
            <a:spLocks noGrp="1"/>
          </p:cNvSpPr>
          <p:nvPr>
            <p:ph type="ctrTitle" idx="18"/>
          </p:nvPr>
        </p:nvSpPr>
        <p:spPr>
          <a:xfrm>
            <a:off x="6804248" y="3795886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GERENCIAMENTO DE DEFEITOS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9"/>
          <p:cNvSpPr txBox="1">
            <a:spLocks noGrp="1"/>
          </p:cNvSpPr>
          <p:nvPr>
            <p:ph type="ctrTitle"/>
          </p:nvPr>
        </p:nvSpPr>
        <p:spPr>
          <a:xfrm flipH="1">
            <a:off x="2754543" y="1347038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TÉCNICAS DE TESTE</a:t>
            </a:r>
            <a:endParaRPr dirty="0"/>
          </a:p>
        </p:txBody>
      </p:sp>
      <p:sp>
        <p:nvSpPr>
          <p:cNvPr id="313" name="Google Shape;313;p39"/>
          <p:cNvSpPr txBox="1">
            <a:spLocks noGrp="1"/>
          </p:cNvSpPr>
          <p:nvPr>
            <p:ph type="title" idx="2"/>
          </p:nvPr>
        </p:nvSpPr>
        <p:spPr>
          <a:xfrm flipH="1">
            <a:off x="4970943" y="1035213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cxnSp>
        <p:nvCxnSpPr>
          <p:cNvPr id="314" name="Google Shape;314;p39"/>
          <p:cNvCxnSpPr/>
          <p:nvPr/>
        </p:nvCxnSpPr>
        <p:spPr>
          <a:xfrm>
            <a:off x="7626825" y="2744700"/>
            <a:ext cx="1560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239039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3"/>
          <p:cNvSpPr/>
          <p:nvPr/>
        </p:nvSpPr>
        <p:spPr>
          <a:xfrm>
            <a:off x="1643466" y="2537291"/>
            <a:ext cx="1486200" cy="946200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33"/>
          <p:cNvSpPr txBox="1"/>
          <p:nvPr/>
        </p:nvSpPr>
        <p:spPr>
          <a:xfrm>
            <a:off x="1643466" y="2510279"/>
            <a:ext cx="1480203" cy="3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smtClean="0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rPr>
              <a:t>CAIXA-PRETA</a:t>
            </a:r>
            <a:endParaRPr b="1" dirty="0">
              <a:solidFill>
                <a:schemeClr val="lt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193" name="Google Shape;193;p33"/>
          <p:cNvSpPr txBox="1"/>
          <p:nvPr/>
        </p:nvSpPr>
        <p:spPr>
          <a:xfrm>
            <a:off x="1764069" y="2778489"/>
            <a:ext cx="1288500" cy="62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94" name="Google Shape;194;p33"/>
          <p:cNvSpPr/>
          <p:nvPr/>
        </p:nvSpPr>
        <p:spPr>
          <a:xfrm>
            <a:off x="6029404" y="2537291"/>
            <a:ext cx="1486200" cy="946200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33"/>
          <p:cNvSpPr txBox="1"/>
          <p:nvPr/>
        </p:nvSpPr>
        <p:spPr>
          <a:xfrm>
            <a:off x="6070065" y="2510279"/>
            <a:ext cx="1430700" cy="3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smtClean="0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rPr>
              <a:t>EXPERIÊNCIA</a:t>
            </a:r>
            <a:endParaRPr b="1" dirty="0">
              <a:solidFill>
                <a:schemeClr val="lt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196" name="Google Shape;196;p33"/>
          <p:cNvSpPr txBox="1"/>
          <p:nvPr/>
        </p:nvSpPr>
        <p:spPr>
          <a:xfrm>
            <a:off x="6141165" y="2778489"/>
            <a:ext cx="1288500" cy="62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 dirty="0"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cxnSp>
        <p:nvCxnSpPr>
          <p:cNvPr id="198" name="Google Shape;198;p33"/>
          <p:cNvCxnSpPr/>
          <p:nvPr/>
        </p:nvCxnSpPr>
        <p:spPr>
          <a:xfrm rot="16200000" flipH="1">
            <a:off x="4292065" y="2201806"/>
            <a:ext cx="524572" cy="1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9" name="Google Shape;199;p33"/>
          <p:cNvSpPr/>
          <p:nvPr/>
        </p:nvSpPr>
        <p:spPr>
          <a:xfrm>
            <a:off x="3062504" y="1069828"/>
            <a:ext cx="3055500" cy="833700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33"/>
          <p:cNvSpPr/>
          <p:nvPr/>
        </p:nvSpPr>
        <p:spPr>
          <a:xfrm>
            <a:off x="3830108" y="2537291"/>
            <a:ext cx="1486200" cy="946200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01" name="Google Shape;201;p33"/>
          <p:cNvCxnSpPr/>
          <p:nvPr/>
        </p:nvCxnSpPr>
        <p:spPr>
          <a:xfrm rot="5400000">
            <a:off x="2391354" y="1866191"/>
            <a:ext cx="611100" cy="584700"/>
          </a:xfrm>
          <a:prstGeom prst="bentConnector3">
            <a:avLst>
              <a:gd name="adj1" fmla="val -691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4" name="Google Shape;204;p33"/>
          <p:cNvCxnSpPr/>
          <p:nvPr/>
        </p:nvCxnSpPr>
        <p:spPr>
          <a:xfrm>
            <a:off x="6194704" y="1903991"/>
            <a:ext cx="577800" cy="560100"/>
          </a:xfrm>
          <a:prstGeom prst="bentConnector3">
            <a:avLst>
              <a:gd name="adj1" fmla="val 99749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7" name="Google Shape;207;p33"/>
          <p:cNvSpPr txBox="1"/>
          <p:nvPr/>
        </p:nvSpPr>
        <p:spPr>
          <a:xfrm>
            <a:off x="3474830" y="1360441"/>
            <a:ext cx="2160240" cy="3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smtClean="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CATEGORIAS DAS TÉCNICAS DE TESTE</a:t>
            </a:r>
            <a:endParaRPr b="1" dirty="0">
              <a:solidFill>
                <a:schemeClr val="dk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209" name="Google Shape;209;p33"/>
          <p:cNvSpPr txBox="1"/>
          <p:nvPr/>
        </p:nvSpPr>
        <p:spPr>
          <a:xfrm>
            <a:off x="3830108" y="2510281"/>
            <a:ext cx="1471254" cy="3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smtClean="0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rPr>
              <a:t>CAIXA-BRANCA</a:t>
            </a:r>
            <a:endParaRPr b="1" dirty="0">
              <a:solidFill>
                <a:schemeClr val="lt1"/>
              </a:solidFill>
              <a:latin typeface="Exo 2"/>
              <a:ea typeface="Exo 2"/>
              <a:cs typeface="Exo 2"/>
              <a:sym typeface="Exo 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5"/>
          <p:cNvSpPr txBox="1">
            <a:spLocks noGrp="1"/>
          </p:cNvSpPr>
          <p:nvPr>
            <p:ph type="ctrTitle" idx="2"/>
          </p:nvPr>
        </p:nvSpPr>
        <p:spPr>
          <a:xfrm>
            <a:off x="1932090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</a:t>
            </a:r>
            <a:r>
              <a:rPr lang="en" dirty="0" smtClean="0"/>
              <a:t>CAIXA-PRETA</a:t>
            </a:r>
            <a:endParaRPr dirty="0"/>
          </a:p>
        </p:txBody>
      </p:sp>
      <p:sp>
        <p:nvSpPr>
          <p:cNvPr id="225" name="Google Shape;225;p35"/>
          <p:cNvSpPr txBox="1">
            <a:spLocks noGrp="1"/>
          </p:cNvSpPr>
          <p:nvPr>
            <p:ph type="ctrTitle"/>
          </p:nvPr>
        </p:nvSpPr>
        <p:spPr>
          <a:xfrm>
            <a:off x="2051720" y="1563638"/>
            <a:ext cx="4896544" cy="61159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PARTICIONAMENTO DE EQUIVALÊNCIA </a:t>
            </a:r>
            <a:endParaRPr dirty="0"/>
          </a:p>
        </p:txBody>
      </p:sp>
      <p:sp>
        <p:nvSpPr>
          <p:cNvPr id="15" name="Google Shape;225;p35"/>
          <p:cNvSpPr txBox="1">
            <a:spLocks/>
          </p:cNvSpPr>
          <p:nvPr/>
        </p:nvSpPr>
        <p:spPr>
          <a:xfrm>
            <a:off x="2771798" y="2643758"/>
            <a:ext cx="3374741" cy="611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Exo 2"/>
              <a:buNone/>
              <a:defRPr sz="20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Squada One"/>
              <a:buNone/>
              <a:defRPr sz="2000" b="0" i="0" u="none" strike="noStrike" cap="none">
                <a:solidFill>
                  <a:srgbClr val="000000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Squada One"/>
              <a:buNone/>
              <a:defRPr sz="2000" b="0" i="0" u="none" strike="noStrike" cap="none">
                <a:solidFill>
                  <a:srgbClr val="000000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Squada One"/>
              <a:buNone/>
              <a:defRPr sz="2000" b="0" i="0" u="none" strike="noStrike" cap="none">
                <a:solidFill>
                  <a:srgbClr val="000000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Squada One"/>
              <a:buNone/>
              <a:defRPr sz="2000" b="0" i="0" u="none" strike="noStrike" cap="none">
                <a:solidFill>
                  <a:srgbClr val="000000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Squada One"/>
              <a:buNone/>
              <a:defRPr sz="2000" b="0" i="0" u="none" strike="noStrike" cap="none">
                <a:solidFill>
                  <a:srgbClr val="000000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Squada One"/>
              <a:buNone/>
              <a:defRPr sz="2000" b="0" i="0" u="none" strike="noStrike" cap="none">
                <a:solidFill>
                  <a:srgbClr val="000000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Squada One"/>
              <a:buNone/>
              <a:defRPr sz="2000" b="0" i="0" u="none" strike="noStrike" cap="none">
                <a:solidFill>
                  <a:srgbClr val="000000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Squada One"/>
              <a:buNone/>
              <a:defRPr sz="2000" b="0" i="0" u="none" strike="noStrike" cap="none">
                <a:solidFill>
                  <a:srgbClr val="000000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pt-BR" dirty="0" smtClean="0"/>
              <a:t>ANÁLISE DE VALOR-LIMITE</a:t>
            </a:r>
            <a:endParaRPr lang="pt-BR" dirty="0"/>
          </a:p>
        </p:txBody>
      </p:sp>
      <p:sp>
        <p:nvSpPr>
          <p:cNvPr id="16" name="Google Shape;225;p35"/>
          <p:cNvSpPr txBox="1">
            <a:spLocks/>
          </p:cNvSpPr>
          <p:nvPr/>
        </p:nvSpPr>
        <p:spPr>
          <a:xfrm>
            <a:off x="2771797" y="3795886"/>
            <a:ext cx="3374741" cy="6139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Exo 2"/>
              <a:buNone/>
              <a:defRPr sz="20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Squada One"/>
              <a:buNone/>
              <a:defRPr sz="2000" b="0" i="0" u="none" strike="noStrike" cap="none">
                <a:solidFill>
                  <a:srgbClr val="000000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Squada One"/>
              <a:buNone/>
              <a:defRPr sz="2000" b="0" i="0" u="none" strike="noStrike" cap="none">
                <a:solidFill>
                  <a:srgbClr val="000000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Squada One"/>
              <a:buNone/>
              <a:defRPr sz="2000" b="0" i="0" u="none" strike="noStrike" cap="none">
                <a:solidFill>
                  <a:srgbClr val="000000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Squada One"/>
              <a:buNone/>
              <a:defRPr sz="2000" b="0" i="0" u="none" strike="noStrike" cap="none">
                <a:solidFill>
                  <a:srgbClr val="000000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Squada One"/>
              <a:buNone/>
              <a:defRPr sz="2000" b="0" i="0" u="none" strike="noStrike" cap="none">
                <a:solidFill>
                  <a:srgbClr val="000000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Squada One"/>
              <a:buNone/>
              <a:defRPr sz="2000" b="0" i="0" u="none" strike="noStrike" cap="none">
                <a:solidFill>
                  <a:srgbClr val="000000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Squada One"/>
              <a:buNone/>
              <a:defRPr sz="2000" b="0" i="0" u="none" strike="noStrike" cap="none">
                <a:solidFill>
                  <a:srgbClr val="000000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Squada One"/>
              <a:buNone/>
              <a:defRPr sz="2000" b="0" i="0" u="none" strike="noStrike" cap="none">
                <a:solidFill>
                  <a:srgbClr val="000000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pPr algn="ctr"/>
            <a:r>
              <a:rPr lang="pt-BR" dirty="0" smtClean="0"/>
              <a:t>TABELA DECISÃO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11400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" grpId="0"/>
      <p:bldP spid="15" grpId="0"/>
      <p:bldP spid="1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5"/>
          <p:cNvSpPr txBox="1">
            <a:spLocks noGrp="1"/>
          </p:cNvSpPr>
          <p:nvPr>
            <p:ph type="ctrTitle" idx="2"/>
          </p:nvPr>
        </p:nvSpPr>
        <p:spPr>
          <a:xfrm>
            <a:off x="1932090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</a:t>
            </a:r>
            <a:r>
              <a:rPr lang="en" dirty="0" smtClean="0"/>
              <a:t>CAIXA-BRANCA</a:t>
            </a:r>
            <a:endParaRPr dirty="0"/>
          </a:p>
        </p:txBody>
      </p:sp>
      <p:cxnSp>
        <p:nvCxnSpPr>
          <p:cNvPr id="6" name="Google Shape;223;p35"/>
          <p:cNvCxnSpPr/>
          <p:nvPr/>
        </p:nvCxnSpPr>
        <p:spPr>
          <a:xfrm>
            <a:off x="4283968" y="3045275"/>
            <a:ext cx="1368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Retângulo 7"/>
          <p:cNvSpPr/>
          <p:nvPr/>
        </p:nvSpPr>
        <p:spPr>
          <a:xfrm>
            <a:off x="5724128" y="1700020"/>
            <a:ext cx="2664296" cy="303197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FF0000"/>
              </a:solidFill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5796136" y="1867166"/>
            <a:ext cx="2520280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pt-BR" dirty="0" err="1" smtClean="0">
                <a:solidFill>
                  <a:srgbClr val="00B050"/>
                </a:solidFill>
                <a:latin typeface="Exo 2" panose="020B0604020202020204" charset="0"/>
              </a:rPr>
              <a:t>Read</a:t>
            </a:r>
            <a:r>
              <a:rPr lang="pt-BR" dirty="0" smtClean="0">
                <a:solidFill>
                  <a:srgbClr val="00B050"/>
                </a:solidFill>
                <a:latin typeface="Exo 2" panose="020B0604020202020204" charset="0"/>
              </a:rPr>
              <a:t> A</a:t>
            </a:r>
          </a:p>
          <a:p>
            <a:pPr marL="342900" indent="-342900">
              <a:buAutoNum type="arabicPeriod"/>
            </a:pPr>
            <a:r>
              <a:rPr lang="pt-BR" dirty="0" err="1" smtClean="0">
                <a:solidFill>
                  <a:srgbClr val="00B050"/>
                </a:solidFill>
                <a:latin typeface="Exo 2" panose="020B0604020202020204" charset="0"/>
              </a:rPr>
              <a:t>Read</a:t>
            </a:r>
            <a:r>
              <a:rPr lang="pt-BR" dirty="0" smtClean="0">
                <a:solidFill>
                  <a:srgbClr val="00B050"/>
                </a:solidFill>
                <a:latin typeface="Exo 2" panose="020B0604020202020204" charset="0"/>
              </a:rPr>
              <a:t> B</a:t>
            </a:r>
            <a:endParaRPr lang="pt-BR" dirty="0">
              <a:solidFill>
                <a:srgbClr val="00B050"/>
              </a:solidFill>
              <a:latin typeface="Exo 2" panose="020B0604020202020204" charset="0"/>
            </a:endParaRPr>
          </a:p>
          <a:p>
            <a:pPr marL="342900" indent="-342900">
              <a:buAutoNum type="arabicPeriod"/>
            </a:pPr>
            <a:r>
              <a:rPr lang="pt-BR" dirty="0" smtClean="0">
                <a:solidFill>
                  <a:srgbClr val="434343"/>
                </a:solidFill>
                <a:latin typeface="Exo 2" panose="020B0604020202020204" charset="0"/>
              </a:rPr>
              <a:t>IF A &gt; 0 THEN</a:t>
            </a:r>
          </a:p>
          <a:p>
            <a:pPr marL="342900" indent="-342900">
              <a:buAutoNum type="arabicPeriod"/>
            </a:pPr>
            <a:r>
              <a:rPr lang="pt-BR" dirty="0" smtClean="0">
                <a:solidFill>
                  <a:srgbClr val="434343"/>
                </a:solidFill>
                <a:latin typeface="Exo 2" panose="020B0604020202020204" charset="0"/>
              </a:rPr>
              <a:t>    IF B = 0 THEN</a:t>
            </a:r>
            <a:endParaRPr lang="pt-BR" dirty="0">
              <a:solidFill>
                <a:srgbClr val="434343"/>
              </a:solidFill>
              <a:latin typeface="Exo 2" panose="020B0604020202020204" charset="0"/>
            </a:endParaRPr>
          </a:p>
          <a:p>
            <a:pPr marL="342900" indent="-342900">
              <a:buAutoNum type="arabicPeriod"/>
            </a:pPr>
            <a:r>
              <a:rPr lang="pt-BR" dirty="0" smtClean="0">
                <a:latin typeface="Exo 2" panose="020B0604020202020204" charset="0"/>
              </a:rPr>
              <a:t>        </a:t>
            </a:r>
            <a:r>
              <a:rPr lang="pt-BR" dirty="0" smtClean="0">
                <a:solidFill>
                  <a:srgbClr val="00B050"/>
                </a:solidFill>
                <a:latin typeface="Exo 2" panose="020B0604020202020204" charset="0"/>
              </a:rPr>
              <a:t>PRINT “0”</a:t>
            </a:r>
          </a:p>
          <a:p>
            <a:pPr marL="342900" indent="-342900">
              <a:buAutoNum type="arabicPeriod"/>
            </a:pPr>
            <a:r>
              <a:rPr lang="pt-BR" dirty="0">
                <a:solidFill>
                  <a:srgbClr val="434343"/>
                </a:solidFill>
                <a:latin typeface="Exo 2" panose="020B0604020202020204" charset="0"/>
              </a:rPr>
              <a:t> </a:t>
            </a:r>
            <a:r>
              <a:rPr lang="pt-BR" dirty="0" smtClean="0">
                <a:solidFill>
                  <a:srgbClr val="434343"/>
                </a:solidFill>
                <a:latin typeface="Exo 2" panose="020B0604020202020204" charset="0"/>
              </a:rPr>
              <a:t>   ELSE</a:t>
            </a:r>
          </a:p>
          <a:p>
            <a:pPr marL="342900" indent="-342900">
              <a:buAutoNum type="arabicPeriod"/>
            </a:pPr>
            <a:r>
              <a:rPr lang="pt-BR" dirty="0">
                <a:latin typeface="Exo 2" panose="020B0604020202020204" charset="0"/>
              </a:rPr>
              <a:t> </a:t>
            </a:r>
            <a:r>
              <a:rPr lang="pt-BR" dirty="0" smtClean="0">
                <a:latin typeface="Exo 2" panose="020B0604020202020204" charset="0"/>
              </a:rPr>
              <a:t>       </a:t>
            </a:r>
            <a:r>
              <a:rPr lang="pt-BR" dirty="0" smtClean="0">
                <a:solidFill>
                  <a:srgbClr val="00B050"/>
                </a:solidFill>
                <a:latin typeface="Exo 2" panose="020B0604020202020204" charset="0"/>
              </a:rPr>
              <a:t>PRINT B</a:t>
            </a:r>
          </a:p>
          <a:p>
            <a:pPr marL="342900" indent="-342900">
              <a:buAutoNum type="arabicPeriod"/>
            </a:pPr>
            <a:r>
              <a:rPr lang="pt-BR" dirty="0" smtClean="0">
                <a:solidFill>
                  <a:srgbClr val="434343"/>
                </a:solidFill>
                <a:latin typeface="Exo 2" panose="020B0604020202020204" charset="0"/>
              </a:rPr>
              <a:t>        IF A &gt; 21 THEN</a:t>
            </a:r>
            <a:endParaRPr lang="pt-BR" dirty="0">
              <a:solidFill>
                <a:srgbClr val="434343"/>
              </a:solidFill>
              <a:latin typeface="Exo 2" panose="020B0604020202020204" charset="0"/>
            </a:endParaRPr>
          </a:p>
          <a:p>
            <a:pPr marL="342900" indent="-342900">
              <a:buAutoNum type="arabicPeriod"/>
            </a:pPr>
            <a:r>
              <a:rPr lang="pt-BR" dirty="0" smtClean="0">
                <a:latin typeface="Exo 2" panose="020B0604020202020204" charset="0"/>
              </a:rPr>
              <a:t>            </a:t>
            </a:r>
            <a:r>
              <a:rPr lang="pt-BR" dirty="0" smtClean="0">
                <a:solidFill>
                  <a:srgbClr val="00B050"/>
                </a:solidFill>
                <a:latin typeface="Exo 2" panose="020B0604020202020204" charset="0"/>
              </a:rPr>
              <a:t>PRINT A</a:t>
            </a:r>
          </a:p>
          <a:p>
            <a:pPr marL="342900" indent="-342900">
              <a:buAutoNum type="arabicPeriod"/>
            </a:pPr>
            <a:r>
              <a:rPr lang="pt-BR" dirty="0">
                <a:solidFill>
                  <a:srgbClr val="434343"/>
                </a:solidFill>
                <a:latin typeface="Exo 2" panose="020B0604020202020204" charset="0"/>
              </a:rPr>
              <a:t> </a:t>
            </a:r>
            <a:r>
              <a:rPr lang="pt-BR" dirty="0" smtClean="0">
                <a:solidFill>
                  <a:srgbClr val="434343"/>
                </a:solidFill>
                <a:latin typeface="Exo 2" panose="020B0604020202020204" charset="0"/>
              </a:rPr>
              <a:t>       END IF</a:t>
            </a:r>
          </a:p>
          <a:p>
            <a:pPr marL="342900" indent="-342900">
              <a:buAutoNum type="arabicPeriod"/>
            </a:pPr>
            <a:r>
              <a:rPr lang="pt-BR" dirty="0">
                <a:solidFill>
                  <a:srgbClr val="434343"/>
                </a:solidFill>
                <a:latin typeface="Exo 2" panose="020B0604020202020204" charset="0"/>
              </a:rPr>
              <a:t> </a:t>
            </a:r>
            <a:r>
              <a:rPr lang="pt-BR" dirty="0" smtClean="0">
                <a:solidFill>
                  <a:srgbClr val="434343"/>
                </a:solidFill>
                <a:latin typeface="Exo 2" panose="020B0604020202020204" charset="0"/>
              </a:rPr>
              <a:t>   END IF</a:t>
            </a:r>
          </a:p>
          <a:p>
            <a:pPr marL="342900" indent="-342900">
              <a:buAutoNum type="arabicPeriod"/>
            </a:pPr>
            <a:r>
              <a:rPr lang="pt-BR" dirty="0" smtClean="0">
                <a:solidFill>
                  <a:srgbClr val="434343"/>
                </a:solidFill>
                <a:latin typeface="Exo 2" panose="020B0604020202020204" charset="0"/>
              </a:rPr>
              <a:t>END IF</a:t>
            </a:r>
          </a:p>
          <a:p>
            <a:pPr marL="342900" indent="-342900">
              <a:buAutoNum type="arabicPeriod"/>
            </a:pPr>
            <a:endParaRPr lang="pt-BR" dirty="0" smtClean="0"/>
          </a:p>
        </p:txBody>
      </p:sp>
      <p:sp>
        <p:nvSpPr>
          <p:cNvPr id="12" name="CaixaDeTexto 11"/>
          <p:cNvSpPr txBox="1"/>
          <p:nvPr/>
        </p:nvSpPr>
        <p:spPr>
          <a:xfrm>
            <a:off x="1259632" y="3579862"/>
            <a:ext cx="30243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 smtClean="0">
                <a:solidFill>
                  <a:srgbClr val="434343"/>
                </a:solidFill>
                <a:latin typeface="Exo 2" panose="020B0604020202020204" charset="0"/>
              </a:rPr>
              <a:t>Caso de teste 01: A = 10, B = 0</a:t>
            </a:r>
          </a:p>
          <a:p>
            <a:r>
              <a:rPr lang="pt-BR" sz="1200" dirty="0" smtClean="0">
                <a:solidFill>
                  <a:srgbClr val="434343"/>
                </a:solidFill>
                <a:latin typeface="Exo 2" panose="020B0604020202020204" charset="0"/>
              </a:rPr>
              <a:t>Linhas executadas: 1, 2, 3, 4, 5, 11 e 12</a:t>
            </a:r>
          </a:p>
        </p:txBody>
      </p:sp>
      <p:sp>
        <p:nvSpPr>
          <p:cNvPr id="14" name="Google Shape;225;p35"/>
          <p:cNvSpPr txBox="1">
            <a:spLocks noGrp="1"/>
          </p:cNvSpPr>
          <p:nvPr>
            <p:ph type="ctrTitle"/>
          </p:nvPr>
        </p:nvSpPr>
        <p:spPr>
          <a:xfrm>
            <a:off x="899592" y="985228"/>
            <a:ext cx="3374741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TESTE DE INSTRUÇÃO</a:t>
            </a:r>
            <a:endParaRPr dirty="0"/>
          </a:p>
        </p:txBody>
      </p:sp>
      <p:sp>
        <p:nvSpPr>
          <p:cNvPr id="15" name="CaixaDeTexto 14"/>
          <p:cNvSpPr txBox="1"/>
          <p:nvPr/>
        </p:nvSpPr>
        <p:spPr>
          <a:xfrm>
            <a:off x="1252889" y="4162368"/>
            <a:ext cx="39333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 smtClean="0">
                <a:solidFill>
                  <a:srgbClr val="434343"/>
                </a:solidFill>
                <a:latin typeface="Exo 2" panose="020B0604020202020204" charset="0"/>
              </a:rPr>
              <a:t>Caso de teste 02: A = 25, B = 10</a:t>
            </a:r>
          </a:p>
          <a:p>
            <a:r>
              <a:rPr lang="pt-BR" sz="1200" dirty="0" smtClean="0">
                <a:solidFill>
                  <a:srgbClr val="434343"/>
                </a:solidFill>
                <a:latin typeface="Exo 2" panose="020B0604020202020204" charset="0"/>
              </a:rPr>
              <a:t>Linhas executadas: 1, 2, 3, 4, 6, 7, 8, 9, 10, 11 e 12</a:t>
            </a:r>
          </a:p>
        </p:txBody>
      </p:sp>
    </p:spTree>
    <p:extLst>
      <p:ext uri="{BB962C8B-B14F-4D97-AF65-F5344CB8AC3E}">
        <p14:creationId xmlns:p14="http://schemas.microsoft.com/office/powerpoint/2010/main" val="304887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5"/>
          <p:cNvSpPr txBox="1">
            <a:spLocks noGrp="1"/>
          </p:cNvSpPr>
          <p:nvPr>
            <p:ph type="ctrTitle" idx="2"/>
          </p:nvPr>
        </p:nvSpPr>
        <p:spPr>
          <a:xfrm>
            <a:off x="1932090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</a:t>
            </a:r>
            <a:r>
              <a:rPr lang="en" dirty="0" smtClean="0"/>
              <a:t>CAIXA-BRANCA</a:t>
            </a:r>
            <a:endParaRPr dirty="0"/>
          </a:p>
        </p:txBody>
      </p:sp>
      <p:cxnSp>
        <p:nvCxnSpPr>
          <p:cNvPr id="6" name="Google Shape;223;p35"/>
          <p:cNvCxnSpPr/>
          <p:nvPr/>
        </p:nvCxnSpPr>
        <p:spPr>
          <a:xfrm>
            <a:off x="4293603" y="2615573"/>
            <a:ext cx="1368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Retângulo 7"/>
          <p:cNvSpPr/>
          <p:nvPr/>
        </p:nvSpPr>
        <p:spPr>
          <a:xfrm>
            <a:off x="5724128" y="1700020"/>
            <a:ext cx="2664296" cy="303197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FF0000"/>
              </a:solidFill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5796136" y="1867166"/>
            <a:ext cx="2520280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pt-BR" dirty="0" err="1" smtClean="0">
                <a:solidFill>
                  <a:srgbClr val="434343"/>
                </a:solidFill>
                <a:latin typeface="Exo 2" panose="020B0604020202020204" charset="0"/>
              </a:rPr>
              <a:t>Read</a:t>
            </a:r>
            <a:r>
              <a:rPr lang="pt-BR" dirty="0" smtClean="0">
                <a:solidFill>
                  <a:srgbClr val="434343"/>
                </a:solidFill>
                <a:latin typeface="Exo 2" panose="020B0604020202020204" charset="0"/>
              </a:rPr>
              <a:t> A</a:t>
            </a:r>
          </a:p>
          <a:p>
            <a:pPr marL="342900" indent="-342900">
              <a:buAutoNum type="arabicPeriod"/>
            </a:pPr>
            <a:r>
              <a:rPr lang="pt-BR" dirty="0" err="1" smtClean="0">
                <a:solidFill>
                  <a:srgbClr val="434343"/>
                </a:solidFill>
                <a:latin typeface="Exo 2" panose="020B0604020202020204" charset="0"/>
              </a:rPr>
              <a:t>Read</a:t>
            </a:r>
            <a:r>
              <a:rPr lang="pt-BR" dirty="0" smtClean="0">
                <a:solidFill>
                  <a:srgbClr val="434343"/>
                </a:solidFill>
                <a:latin typeface="Exo 2" panose="020B0604020202020204" charset="0"/>
              </a:rPr>
              <a:t> B</a:t>
            </a:r>
            <a:endParaRPr lang="pt-BR" dirty="0">
              <a:solidFill>
                <a:srgbClr val="434343"/>
              </a:solidFill>
              <a:latin typeface="Exo 2" panose="020B0604020202020204" charset="0"/>
            </a:endParaRPr>
          </a:p>
          <a:p>
            <a:pPr marL="342900" indent="-342900">
              <a:buAutoNum type="arabicPeriod"/>
            </a:pPr>
            <a:r>
              <a:rPr lang="pt-BR" dirty="0" smtClean="0">
                <a:solidFill>
                  <a:srgbClr val="00B050"/>
                </a:solidFill>
                <a:latin typeface="Exo 2" panose="020B0604020202020204" charset="0"/>
              </a:rPr>
              <a:t>IF A &gt; 0 THEN</a:t>
            </a:r>
          </a:p>
          <a:p>
            <a:pPr marL="342900" indent="-342900">
              <a:buAutoNum type="arabicPeriod"/>
            </a:pPr>
            <a:r>
              <a:rPr lang="pt-BR" dirty="0" smtClean="0">
                <a:solidFill>
                  <a:srgbClr val="00B050"/>
                </a:solidFill>
                <a:latin typeface="Exo 2" panose="020B0604020202020204" charset="0"/>
              </a:rPr>
              <a:t>    IF B = 0 THEN</a:t>
            </a:r>
            <a:endParaRPr lang="pt-BR" dirty="0">
              <a:solidFill>
                <a:srgbClr val="00B050"/>
              </a:solidFill>
              <a:latin typeface="Exo 2" panose="020B0604020202020204" charset="0"/>
            </a:endParaRPr>
          </a:p>
          <a:p>
            <a:pPr marL="342900" indent="-342900">
              <a:buAutoNum type="arabicPeriod"/>
            </a:pPr>
            <a:r>
              <a:rPr lang="pt-BR" dirty="0" smtClean="0">
                <a:solidFill>
                  <a:srgbClr val="434343"/>
                </a:solidFill>
                <a:latin typeface="Exo 2" panose="020B0604020202020204" charset="0"/>
              </a:rPr>
              <a:t>        PRINT “0”</a:t>
            </a:r>
          </a:p>
          <a:p>
            <a:pPr marL="342900" indent="-342900">
              <a:buAutoNum type="arabicPeriod"/>
            </a:pPr>
            <a:r>
              <a:rPr lang="pt-BR" dirty="0">
                <a:solidFill>
                  <a:srgbClr val="434343"/>
                </a:solidFill>
                <a:latin typeface="Exo 2" panose="020B0604020202020204" charset="0"/>
              </a:rPr>
              <a:t> </a:t>
            </a:r>
            <a:r>
              <a:rPr lang="pt-BR" dirty="0" smtClean="0">
                <a:solidFill>
                  <a:srgbClr val="434343"/>
                </a:solidFill>
                <a:latin typeface="Exo 2" panose="020B0604020202020204" charset="0"/>
              </a:rPr>
              <a:t>   ELSE</a:t>
            </a:r>
          </a:p>
          <a:p>
            <a:pPr marL="342900" indent="-342900">
              <a:buAutoNum type="arabicPeriod"/>
            </a:pPr>
            <a:r>
              <a:rPr lang="pt-BR" dirty="0">
                <a:solidFill>
                  <a:srgbClr val="434343"/>
                </a:solidFill>
                <a:latin typeface="Exo 2" panose="020B0604020202020204" charset="0"/>
              </a:rPr>
              <a:t> </a:t>
            </a:r>
            <a:r>
              <a:rPr lang="pt-BR" dirty="0" smtClean="0">
                <a:solidFill>
                  <a:srgbClr val="434343"/>
                </a:solidFill>
                <a:latin typeface="Exo 2" panose="020B0604020202020204" charset="0"/>
              </a:rPr>
              <a:t>       PRINT B</a:t>
            </a:r>
          </a:p>
          <a:p>
            <a:pPr marL="342900" indent="-342900">
              <a:buAutoNum type="arabicPeriod"/>
            </a:pPr>
            <a:r>
              <a:rPr lang="pt-BR" dirty="0" smtClean="0">
                <a:solidFill>
                  <a:srgbClr val="00B050"/>
                </a:solidFill>
                <a:latin typeface="Exo 2" panose="020B0604020202020204" charset="0"/>
              </a:rPr>
              <a:t>        IF A &gt; 21 THEN</a:t>
            </a:r>
            <a:endParaRPr lang="pt-BR" dirty="0">
              <a:solidFill>
                <a:srgbClr val="00B050"/>
              </a:solidFill>
              <a:latin typeface="Exo 2" panose="020B0604020202020204" charset="0"/>
            </a:endParaRPr>
          </a:p>
          <a:p>
            <a:pPr marL="342900" indent="-342900">
              <a:buAutoNum type="arabicPeriod"/>
            </a:pPr>
            <a:r>
              <a:rPr lang="pt-BR" dirty="0" smtClean="0">
                <a:solidFill>
                  <a:srgbClr val="434343"/>
                </a:solidFill>
                <a:latin typeface="Exo 2" panose="020B0604020202020204" charset="0"/>
              </a:rPr>
              <a:t>            PRINT A</a:t>
            </a:r>
          </a:p>
          <a:p>
            <a:pPr marL="342900" indent="-342900">
              <a:buAutoNum type="arabicPeriod"/>
            </a:pPr>
            <a:r>
              <a:rPr lang="pt-BR" dirty="0">
                <a:solidFill>
                  <a:srgbClr val="434343"/>
                </a:solidFill>
                <a:latin typeface="Exo 2" panose="020B0604020202020204" charset="0"/>
              </a:rPr>
              <a:t> </a:t>
            </a:r>
            <a:r>
              <a:rPr lang="pt-BR" dirty="0" smtClean="0">
                <a:solidFill>
                  <a:srgbClr val="434343"/>
                </a:solidFill>
                <a:latin typeface="Exo 2" panose="020B0604020202020204" charset="0"/>
              </a:rPr>
              <a:t>       END IF</a:t>
            </a:r>
          </a:p>
          <a:p>
            <a:pPr marL="342900" indent="-342900">
              <a:buAutoNum type="arabicPeriod"/>
            </a:pPr>
            <a:r>
              <a:rPr lang="pt-BR" dirty="0">
                <a:solidFill>
                  <a:srgbClr val="434343"/>
                </a:solidFill>
                <a:latin typeface="Exo 2" panose="020B0604020202020204" charset="0"/>
              </a:rPr>
              <a:t> </a:t>
            </a:r>
            <a:r>
              <a:rPr lang="pt-BR" dirty="0" smtClean="0">
                <a:solidFill>
                  <a:srgbClr val="434343"/>
                </a:solidFill>
                <a:latin typeface="Exo 2" panose="020B0604020202020204" charset="0"/>
              </a:rPr>
              <a:t>   END IF</a:t>
            </a:r>
          </a:p>
          <a:p>
            <a:pPr marL="342900" indent="-342900">
              <a:buAutoNum type="arabicPeriod"/>
            </a:pPr>
            <a:r>
              <a:rPr lang="pt-BR" dirty="0" smtClean="0">
                <a:solidFill>
                  <a:srgbClr val="434343"/>
                </a:solidFill>
                <a:latin typeface="Exo 2" panose="020B0604020202020204" charset="0"/>
              </a:rPr>
              <a:t>END IF</a:t>
            </a:r>
          </a:p>
          <a:p>
            <a:pPr marL="342900" indent="-342900">
              <a:buAutoNum type="arabicPeriod"/>
            </a:pPr>
            <a:endParaRPr lang="pt-BR" dirty="0" smtClean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12" name="CaixaDeTexto 11"/>
          <p:cNvSpPr txBox="1"/>
          <p:nvPr/>
        </p:nvSpPr>
        <p:spPr>
          <a:xfrm>
            <a:off x="1259632" y="2931790"/>
            <a:ext cx="30243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 smtClean="0">
                <a:solidFill>
                  <a:srgbClr val="434343"/>
                </a:solidFill>
                <a:latin typeface="Exo 2" panose="020B0604020202020204" charset="0"/>
              </a:rPr>
              <a:t>Caso de teste 01: A = 0, B = 0</a:t>
            </a:r>
          </a:p>
          <a:p>
            <a:r>
              <a:rPr lang="pt-BR" sz="1200" dirty="0" smtClean="0">
                <a:solidFill>
                  <a:srgbClr val="434343"/>
                </a:solidFill>
                <a:latin typeface="Exo 2" panose="020B0604020202020204" charset="0"/>
              </a:rPr>
              <a:t>Linhas executadas: 1, 2, 3, e 12</a:t>
            </a:r>
          </a:p>
        </p:txBody>
      </p:sp>
      <p:sp>
        <p:nvSpPr>
          <p:cNvPr id="14" name="Google Shape;225;p35"/>
          <p:cNvSpPr txBox="1">
            <a:spLocks noGrp="1"/>
          </p:cNvSpPr>
          <p:nvPr>
            <p:ph type="ctrTitle"/>
          </p:nvPr>
        </p:nvSpPr>
        <p:spPr>
          <a:xfrm>
            <a:off x="909227" y="555526"/>
            <a:ext cx="3374741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TESTE DE CONDIÇÃO</a:t>
            </a:r>
            <a:endParaRPr dirty="0"/>
          </a:p>
        </p:txBody>
      </p:sp>
      <p:sp>
        <p:nvSpPr>
          <p:cNvPr id="15" name="CaixaDeTexto 14"/>
          <p:cNvSpPr txBox="1"/>
          <p:nvPr/>
        </p:nvSpPr>
        <p:spPr>
          <a:xfrm>
            <a:off x="1252889" y="3435846"/>
            <a:ext cx="39333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 smtClean="0">
                <a:solidFill>
                  <a:srgbClr val="434343"/>
                </a:solidFill>
                <a:latin typeface="Exo 2" panose="020B0604020202020204" charset="0"/>
              </a:rPr>
              <a:t>Caso de teste 02: A = 10, B = 0</a:t>
            </a:r>
          </a:p>
          <a:p>
            <a:r>
              <a:rPr lang="pt-BR" sz="1200" dirty="0" smtClean="0">
                <a:solidFill>
                  <a:srgbClr val="434343"/>
                </a:solidFill>
                <a:latin typeface="Exo 2" panose="020B0604020202020204" charset="0"/>
              </a:rPr>
              <a:t>Linhas executadas: 1, 2, 3, 4, 5 e 12</a:t>
            </a:r>
          </a:p>
        </p:txBody>
      </p:sp>
      <p:sp>
        <p:nvSpPr>
          <p:cNvPr id="11" name="CaixaDeTexto 10"/>
          <p:cNvSpPr txBox="1"/>
          <p:nvPr/>
        </p:nvSpPr>
        <p:spPr>
          <a:xfrm>
            <a:off x="1269266" y="3939902"/>
            <a:ext cx="33027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 smtClean="0">
                <a:solidFill>
                  <a:srgbClr val="434343"/>
                </a:solidFill>
                <a:latin typeface="Exo 2" panose="020B0604020202020204" charset="0"/>
              </a:rPr>
              <a:t>Caso de teste 03: A = 10, B = 10</a:t>
            </a:r>
          </a:p>
          <a:p>
            <a:r>
              <a:rPr lang="pt-BR" sz="1200" dirty="0" smtClean="0">
                <a:solidFill>
                  <a:srgbClr val="434343"/>
                </a:solidFill>
                <a:latin typeface="Exo 2" panose="020B0604020202020204" charset="0"/>
              </a:rPr>
              <a:t>Linhas executadas: 1, 2, 3, 4, 6, 7, 8, 10, 11 e 12</a:t>
            </a:r>
          </a:p>
        </p:txBody>
      </p:sp>
      <p:sp>
        <p:nvSpPr>
          <p:cNvPr id="13" name="CaixaDeTexto 12"/>
          <p:cNvSpPr txBox="1"/>
          <p:nvPr/>
        </p:nvSpPr>
        <p:spPr>
          <a:xfrm>
            <a:off x="1259632" y="4412704"/>
            <a:ext cx="39333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 smtClean="0">
                <a:solidFill>
                  <a:srgbClr val="434343"/>
                </a:solidFill>
                <a:latin typeface="Exo 2" panose="020B0604020202020204" charset="0"/>
              </a:rPr>
              <a:t>Caso de teste 04: A = 25, B = 10</a:t>
            </a:r>
          </a:p>
          <a:p>
            <a:r>
              <a:rPr lang="pt-BR" sz="1200" dirty="0" smtClean="0">
                <a:solidFill>
                  <a:srgbClr val="434343"/>
                </a:solidFill>
                <a:latin typeface="Exo 2" panose="020B0604020202020204" charset="0"/>
              </a:rPr>
              <a:t>Linhas executadas: 1, 2, 3, 4, 6, 7, 8, 9, 10, 11 e 12</a:t>
            </a:r>
          </a:p>
        </p:txBody>
      </p:sp>
    </p:spTree>
    <p:extLst>
      <p:ext uri="{BB962C8B-B14F-4D97-AF65-F5344CB8AC3E}">
        <p14:creationId xmlns:p14="http://schemas.microsoft.com/office/powerpoint/2010/main" val="3783580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5" grpId="0"/>
      <p:bldP spid="11" grpId="0"/>
      <p:bldP spid="1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41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TESTE BASEADO EM EXPERIÊNCIA</a:t>
            </a:r>
            <a:endParaRPr dirty="0"/>
          </a:p>
        </p:txBody>
      </p:sp>
      <p:sp>
        <p:nvSpPr>
          <p:cNvPr id="375" name="Google Shape;375;p41"/>
          <p:cNvSpPr/>
          <p:nvPr/>
        </p:nvSpPr>
        <p:spPr>
          <a:xfrm rot="5400000">
            <a:off x="1387000" y="1580286"/>
            <a:ext cx="2520280" cy="2631000"/>
          </a:xfrm>
          <a:prstGeom prst="snip1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76" name="Google Shape;376;p41"/>
          <p:cNvCxnSpPr/>
          <p:nvPr/>
        </p:nvCxnSpPr>
        <p:spPr>
          <a:xfrm rot="10800000">
            <a:off x="0" y="2416171"/>
            <a:ext cx="2441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7" name="Google Shape;377;p41"/>
          <p:cNvSpPr txBox="1">
            <a:spLocks noGrp="1"/>
          </p:cNvSpPr>
          <p:nvPr>
            <p:ph type="ctrTitle" idx="2"/>
          </p:nvPr>
        </p:nvSpPr>
        <p:spPr>
          <a:xfrm>
            <a:off x="1624344" y="1651329"/>
            <a:ext cx="2338295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lt1"/>
                </a:solidFill>
              </a:rPr>
              <a:t>SUPOSIÇÃO DE ERRO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378" name="Google Shape;378;p41"/>
          <p:cNvSpPr txBox="1">
            <a:spLocks noGrp="1"/>
          </p:cNvSpPr>
          <p:nvPr>
            <p:ph type="subTitle" idx="1"/>
          </p:nvPr>
        </p:nvSpPr>
        <p:spPr>
          <a:xfrm>
            <a:off x="1641540" y="2121796"/>
            <a:ext cx="2321100" cy="268220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dirty="0" smtClean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 smtClean="0">
                <a:solidFill>
                  <a:schemeClr val="lt1"/>
                </a:solidFill>
              </a:rPr>
              <a:t>Conhecimento do testador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dirty="0" smtClean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 smtClean="0">
                <a:solidFill>
                  <a:schemeClr val="lt1"/>
                </a:solidFill>
              </a:rPr>
              <a:t>Como o aplicativo funcionou no passado?</a:t>
            </a:r>
            <a:endParaRPr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dirty="0" smtClean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dirty="0" smtClean="0">
              <a:solidFill>
                <a:schemeClr val="lt1"/>
              </a:solidFill>
            </a:endParaRPr>
          </a:p>
        </p:txBody>
      </p:sp>
      <p:sp>
        <p:nvSpPr>
          <p:cNvPr id="7" name="Google Shape;372;p41"/>
          <p:cNvSpPr/>
          <p:nvPr/>
        </p:nvSpPr>
        <p:spPr>
          <a:xfrm rot="-5400000" flipH="1">
            <a:off x="5504029" y="1738974"/>
            <a:ext cx="2781068" cy="2628900"/>
          </a:xfrm>
          <a:prstGeom prst="snip1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" name="Google Shape;376;p41"/>
          <p:cNvCxnSpPr/>
          <p:nvPr/>
        </p:nvCxnSpPr>
        <p:spPr>
          <a:xfrm rot="10800000">
            <a:off x="6702900" y="2594920"/>
            <a:ext cx="2441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Google Shape;377;p41"/>
          <p:cNvSpPr txBox="1">
            <a:spLocks noGrp="1"/>
          </p:cNvSpPr>
          <p:nvPr>
            <p:ph type="ctrTitle" idx="2"/>
          </p:nvPr>
        </p:nvSpPr>
        <p:spPr>
          <a:xfrm>
            <a:off x="5728801" y="1825390"/>
            <a:ext cx="2338295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lt1"/>
                </a:solidFill>
              </a:rPr>
              <a:t>TESTE EXPLORAT</a:t>
            </a:r>
            <a:r>
              <a:rPr lang="en" sz="1300" dirty="0" smtClean="0">
                <a:solidFill>
                  <a:schemeClr val="lt1"/>
                </a:solidFill>
                <a:latin typeface="PT Sans"/>
              </a:rPr>
              <a:t>Ó</a:t>
            </a:r>
            <a:r>
              <a:rPr lang="en" dirty="0" smtClean="0">
                <a:solidFill>
                  <a:schemeClr val="lt1"/>
                </a:solidFill>
              </a:rPr>
              <a:t>RIO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10" name="Google Shape;378;p41"/>
          <p:cNvSpPr txBox="1">
            <a:spLocks noGrp="1"/>
          </p:cNvSpPr>
          <p:nvPr>
            <p:ph type="subTitle" idx="1"/>
          </p:nvPr>
        </p:nvSpPr>
        <p:spPr>
          <a:xfrm>
            <a:off x="5745997" y="2295857"/>
            <a:ext cx="2321100" cy="16020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dirty="0" smtClean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 smtClean="0">
                <a:solidFill>
                  <a:schemeClr val="lt1"/>
                </a:solidFill>
              </a:rPr>
              <a:t>Testes são modelados, executados, registrados e avaliados durante a execução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dirty="0" smtClean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 smtClean="0">
                <a:solidFill>
                  <a:schemeClr val="lt1"/>
                </a:solidFill>
              </a:rPr>
              <a:t>Útil quando há pouco tempo ou especificação inadequada</a:t>
            </a:r>
            <a:endParaRPr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dirty="0" smtClean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0777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43"/>
          <p:cNvSpPr txBox="1">
            <a:spLocks noGrp="1"/>
          </p:cNvSpPr>
          <p:nvPr>
            <p:ph type="ctrTitle"/>
          </p:nvPr>
        </p:nvSpPr>
        <p:spPr>
          <a:xfrm flipH="1">
            <a:off x="1180003" y="1347038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RISCOS E TESTES</a:t>
            </a:r>
            <a:endParaRPr dirty="0"/>
          </a:p>
        </p:txBody>
      </p:sp>
      <p:sp>
        <p:nvSpPr>
          <p:cNvPr id="397" name="Google Shape;397;p43"/>
          <p:cNvSpPr txBox="1">
            <a:spLocks noGrp="1"/>
          </p:cNvSpPr>
          <p:nvPr>
            <p:ph type="title" idx="2"/>
          </p:nvPr>
        </p:nvSpPr>
        <p:spPr>
          <a:xfrm flipH="1">
            <a:off x="1180003" y="1035213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cxnSp>
        <p:nvCxnSpPr>
          <p:cNvPr id="398" name="Google Shape;398;p43"/>
          <p:cNvCxnSpPr/>
          <p:nvPr/>
        </p:nvCxnSpPr>
        <p:spPr>
          <a:xfrm>
            <a:off x="0" y="2737950"/>
            <a:ext cx="1676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601346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2"/>
          <p:cNvSpPr txBox="1">
            <a:spLocks noGrp="1"/>
          </p:cNvSpPr>
          <p:nvPr>
            <p:ph type="ctrTitle"/>
          </p:nvPr>
        </p:nvSpPr>
        <p:spPr>
          <a:xfrm>
            <a:off x="2638350" y="376498"/>
            <a:ext cx="38673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RISCO</a:t>
            </a:r>
            <a:endParaRPr sz="2800" dirty="0"/>
          </a:p>
        </p:txBody>
      </p:sp>
      <p:sp>
        <p:nvSpPr>
          <p:cNvPr id="184" name="Google Shape;184;p32"/>
          <p:cNvSpPr txBox="1">
            <a:spLocks noGrp="1"/>
          </p:cNvSpPr>
          <p:nvPr>
            <p:ph type="subTitle" idx="1"/>
          </p:nvPr>
        </p:nvSpPr>
        <p:spPr>
          <a:xfrm>
            <a:off x="2459550" y="2314225"/>
            <a:ext cx="4224900" cy="97760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dirty="0" smtClean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Possibilidade de ocorrência futura de um evento com consequências negativas.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dirty="0" smtClean="0"/>
          </a:p>
        </p:txBody>
      </p:sp>
      <p:cxnSp>
        <p:nvCxnSpPr>
          <p:cNvPr id="185" name="Google Shape;185;p32"/>
          <p:cNvCxnSpPr/>
          <p:nvPr/>
        </p:nvCxnSpPr>
        <p:spPr>
          <a:xfrm>
            <a:off x="4569600" y="1494500"/>
            <a:ext cx="4574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6" name="Google Shape;186;p32"/>
          <p:cNvCxnSpPr/>
          <p:nvPr/>
        </p:nvCxnSpPr>
        <p:spPr>
          <a:xfrm>
            <a:off x="0" y="3568175"/>
            <a:ext cx="4574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619635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3"/>
          <p:cNvSpPr/>
          <p:nvPr/>
        </p:nvSpPr>
        <p:spPr>
          <a:xfrm>
            <a:off x="1643466" y="2537290"/>
            <a:ext cx="1560382" cy="1978676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33"/>
          <p:cNvSpPr txBox="1"/>
          <p:nvPr/>
        </p:nvSpPr>
        <p:spPr>
          <a:xfrm>
            <a:off x="1643466" y="2355726"/>
            <a:ext cx="1560382" cy="2005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smtClean="0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rPr>
              <a:t>Probabilidade: 1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b="1" dirty="0" smtClean="0">
              <a:solidFill>
                <a:schemeClr val="lt1"/>
              </a:solidFill>
              <a:latin typeface="Exo 2"/>
              <a:ea typeface="Exo 2"/>
              <a:cs typeface="Exo 2"/>
              <a:sym typeface="Exo 2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smtClean="0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rPr>
              <a:t>Impacto: 1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b="1" dirty="0">
              <a:solidFill>
                <a:schemeClr val="lt1"/>
              </a:solidFill>
              <a:latin typeface="Exo 2"/>
              <a:ea typeface="Exo 2"/>
              <a:cs typeface="Exo 2"/>
              <a:sym typeface="Exo 2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smtClean="0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rPr>
              <a:t>1 x 1 = 1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b="1" dirty="0">
              <a:solidFill>
                <a:schemeClr val="lt1"/>
              </a:solidFill>
              <a:latin typeface="Exo 2"/>
              <a:ea typeface="Exo 2"/>
              <a:cs typeface="Exo 2"/>
              <a:sym typeface="Exo 2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smtClean="0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rPr>
              <a:t>Risco = 1 (Baixo)</a:t>
            </a:r>
            <a:endParaRPr b="1" dirty="0">
              <a:solidFill>
                <a:schemeClr val="lt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194" name="Google Shape;194;p33"/>
          <p:cNvSpPr/>
          <p:nvPr/>
        </p:nvSpPr>
        <p:spPr>
          <a:xfrm>
            <a:off x="6029404" y="2537291"/>
            <a:ext cx="1638940" cy="1978674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98" name="Google Shape;198;p33"/>
          <p:cNvCxnSpPr/>
          <p:nvPr/>
        </p:nvCxnSpPr>
        <p:spPr>
          <a:xfrm rot="16200000" flipH="1">
            <a:off x="4292065" y="2201806"/>
            <a:ext cx="524572" cy="1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9" name="Google Shape;199;p33"/>
          <p:cNvSpPr/>
          <p:nvPr/>
        </p:nvSpPr>
        <p:spPr>
          <a:xfrm>
            <a:off x="3062504" y="1203598"/>
            <a:ext cx="3055500" cy="699930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33"/>
          <p:cNvSpPr/>
          <p:nvPr/>
        </p:nvSpPr>
        <p:spPr>
          <a:xfrm>
            <a:off x="3830108" y="2537290"/>
            <a:ext cx="1677996" cy="1978675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01" name="Google Shape;201;p33"/>
          <p:cNvCxnSpPr/>
          <p:nvPr/>
        </p:nvCxnSpPr>
        <p:spPr>
          <a:xfrm rot="5400000">
            <a:off x="2391354" y="1866191"/>
            <a:ext cx="611100" cy="584700"/>
          </a:xfrm>
          <a:prstGeom prst="bentConnector3">
            <a:avLst>
              <a:gd name="adj1" fmla="val -691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4" name="Google Shape;204;p33"/>
          <p:cNvCxnSpPr/>
          <p:nvPr/>
        </p:nvCxnSpPr>
        <p:spPr>
          <a:xfrm>
            <a:off x="6194704" y="1903991"/>
            <a:ext cx="577800" cy="560100"/>
          </a:xfrm>
          <a:prstGeom prst="bentConnector3">
            <a:avLst>
              <a:gd name="adj1" fmla="val 99749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7" name="Google Shape;207;p33"/>
          <p:cNvSpPr txBox="1"/>
          <p:nvPr/>
        </p:nvSpPr>
        <p:spPr>
          <a:xfrm>
            <a:off x="3474830" y="1360441"/>
            <a:ext cx="2160240" cy="3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smtClean="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CÁLCULO DE RISCO</a:t>
            </a:r>
            <a:endParaRPr b="1" dirty="0">
              <a:solidFill>
                <a:schemeClr val="dk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16" name="Google Shape;192;p33"/>
          <p:cNvSpPr txBox="1"/>
          <p:nvPr/>
        </p:nvSpPr>
        <p:spPr>
          <a:xfrm>
            <a:off x="3830108" y="2538751"/>
            <a:ext cx="1677996" cy="2005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b="1" dirty="0" smtClean="0">
              <a:solidFill>
                <a:schemeClr val="lt1"/>
              </a:solidFill>
              <a:latin typeface="Exo 2"/>
              <a:ea typeface="Exo 2"/>
              <a:cs typeface="Exo 2"/>
              <a:sym typeface="Exo 2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b="1" dirty="0" smtClean="0">
              <a:solidFill>
                <a:schemeClr val="lt1"/>
              </a:solidFill>
              <a:latin typeface="Exo 2"/>
              <a:ea typeface="Exo 2"/>
              <a:cs typeface="Exo 2"/>
              <a:sym typeface="Exo 2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b="1" dirty="0">
              <a:solidFill>
                <a:schemeClr val="lt1"/>
              </a:solidFill>
              <a:latin typeface="Exo 2"/>
              <a:ea typeface="Exo 2"/>
              <a:cs typeface="Exo 2"/>
              <a:sym typeface="Exo 2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b="1" dirty="0" smtClean="0">
              <a:solidFill>
                <a:schemeClr val="lt1"/>
              </a:solidFill>
              <a:latin typeface="Exo 2"/>
              <a:ea typeface="Exo 2"/>
              <a:cs typeface="Exo 2"/>
              <a:sym typeface="Exo 2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b="1" dirty="0">
              <a:solidFill>
                <a:schemeClr val="lt1"/>
              </a:solidFill>
              <a:latin typeface="Exo 2"/>
              <a:ea typeface="Exo 2"/>
              <a:cs typeface="Exo 2"/>
              <a:sym typeface="Exo 2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b="1" dirty="0" smtClean="0">
              <a:solidFill>
                <a:schemeClr val="lt1"/>
              </a:solidFill>
              <a:latin typeface="Exo 2"/>
              <a:ea typeface="Exo 2"/>
              <a:cs typeface="Exo 2"/>
              <a:sym typeface="Exo 2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smtClean="0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rPr>
              <a:t>Probabilidade: 4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b="1" dirty="0" smtClean="0">
              <a:solidFill>
                <a:schemeClr val="lt1"/>
              </a:solidFill>
              <a:latin typeface="Exo 2"/>
              <a:ea typeface="Exo 2"/>
              <a:cs typeface="Exo 2"/>
              <a:sym typeface="Exo 2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smtClean="0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rPr>
              <a:t>Impacto: 6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b="1" dirty="0">
              <a:solidFill>
                <a:schemeClr val="lt1"/>
              </a:solidFill>
              <a:latin typeface="Exo 2"/>
              <a:ea typeface="Exo 2"/>
              <a:cs typeface="Exo 2"/>
              <a:sym typeface="Exo 2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rPr>
              <a:t>4</a:t>
            </a:r>
            <a:r>
              <a:rPr lang="en" b="1" dirty="0" smtClean="0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rPr>
              <a:t> x 6 = 24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b="1" dirty="0">
              <a:solidFill>
                <a:schemeClr val="lt1"/>
              </a:solidFill>
              <a:latin typeface="Exo 2"/>
              <a:ea typeface="Exo 2"/>
              <a:cs typeface="Exo 2"/>
              <a:sym typeface="Exo 2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smtClean="0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rPr>
              <a:t>Risco = 24 (Médio)</a:t>
            </a:r>
            <a:endParaRPr b="1" dirty="0">
              <a:solidFill>
                <a:schemeClr val="lt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17" name="Google Shape;192;p33"/>
          <p:cNvSpPr txBox="1"/>
          <p:nvPr/>
        </p:nvSpPr>
        <p:spPr>
          <a:xfrm>
            <a:off x="6012160" y="2283718"/>
            <a:ext cx="1656184" cy="2005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b="1" dirty="0" smtClean="0">
              <a:solidFill>
                <a:schemeClr val="lt1"/>
              </a:solidFill>
              <a:latin typeface="Exo 2"/>
              <a:ea typeface="Exo 2"/>
              <a:cs typeface="Exo 2"/>
              <a:sym typeface="Exo 2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b="1" dirty="0" smtClean="0">
              <a:solidFill>
                <a:schemeClr val="lt1"/>
              </a:solidFill>
              <a:latin typeface="Exo 2"/>
              <a:ea typeface="Exo 2"/>
              <a:cs typeface="Exo 2"/>
              <a:sym typeface="Exo 2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b="1" dirty="0">
              <a:solidFill>
                <a:schemeClr val="lt1"/>
              </a:solidFill>
              <a:latin typeface="Exo 2"/>
              <a:ea typeface="Exo 2"/>
              <a:cs typeface="Exo 2"/>
              <a:sym typeface="Exo 2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b="1" dirty="0" smtClean="0">
              <a:solidFill>
                <a:schemeClr val="lt1"/>
              </a:solidFill>
              <a:latin typeface="Exo 2"/>
              <a:ea typeface="Exo 2"/>
              <a:cs typeface="Exo 2"/>
              <a:sym typeface="Exo 2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b="1" dirty="0">
              <a:solidFill>
                <a:schemeClr val="lt1"/>
              </a:solidFill>
              <a:latin typeface="Exo 2"/>
              <a:ea typeface="Exo 2"/>
              <a:cs typeface="Exo 2"/>
              <a:sym typeface="Exo 2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b="1" dirty="0" smtClean="0">
              <a:solidFill>
                <a:schemeClr val="lt1"/>
              </a:solidFill>
              <a:latin typeface="Exo 2"/>
              <a:ea typeface="Exo 2"/>
              <a:cs typeface="Exo 2"/>
              <a:sym typeface="Exo 2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smtClean="0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rPr>
              <a:t>Probabilidade: 10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b="1" dirty="0" smtClean="0">
              <a:solidFill>
                <a:schemeClr val="lt1"/>
              </a:solidFill>
              <a:latin typeface="Exo 2"/>
              <a:ea typeface="Exo 2"/>
              <a:cs typeface="Exo 2"/>
              <a:sym typeface="Exo 2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smtClean="0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rPr>
              <a:t>Impacto: 10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b="1" dirty="0">
              <a:solidFill>
                <a:schemeClr val="lt1"/>
              </a:solidFill>
              <a:latin typeface="Exo 2"/>
              <a:ea typeface="Exo 2"/>
              <a:cs typeface="Exo 2"/>
              <a:sym typeface="Exo 2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smtClean="0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rPr>
              <a:t>10 x 10 = 100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b="1" dirty="0">
              <a:solidFill>
                <a:schemeClr val="lt1"/>
              </a:solidFill>
              <a:latin typeface="Exo 2"/>
              <a:ea typeface="Exo 2"/>
              <a:cs typeface="Exo 2"/>
              <a:sym typeface="Exo 2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smtClean="0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rPr>
              <a:t>Risco = 100 (Alto)</a:t>
            </a:r>
            <a:endParaRPr b="1" dirty="0">
              <a:solidFill>
                <a:schemeClr val="lt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13" name="Google Shape;374;p41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PROBABILIDADE X IMPACTO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56404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" name="Google Shape;423;p45"/>
          <p:cNvPicPr preferRelativeResize="0"/>
          <p:nvPr/>
        </p:nvPicPr>
        <p:blipFill rotWithShape="1">
          <a:blip r:embed="rId3">
            <a:alphaModFix/>
          </a:blip>
          <a:srcRect t="12341" b="3127"/>
          <a:stretch/>
        </p:blipFill>
        <p:spPr>
          <a:xfrm>
            <a:off x="12026" y="0"/>
            <a:ext cx="9144000" cy="5143500"/>
          </a:xfrm>
          <a:prstGeom prst="snip2DiagRect">
            <a:avLst>
              <a:gd name="adj1" fmla="val 0"/>
              <a:gd name="adj2" fmla="val 0"/>
            </a:avLst>
          </a:prstGeom>
          <a:noFill/>
          <a:ln>
            <a:noFill/>
          </a:ln>
        </p:spPr>
      </p:pic>
      <p:sp>
        <p:nvSpPr>
          <p:cNvPr id="424" name="Google Shape;424;p45"/>
          <p:cNvSpPr txBox="1">
            <a:spLocks noGrp="1"/>
          </p:cNvSpPr>
          <p:nvPr>
            <p:ph type="ctrTitle"/>
          </p:nvPr>
        </p:nvSpPr>
        <p:spPr>
          <a:xfrm flipH="1">
            <a:off x="1193529" y="1611150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pt-BR" dirty="0" smtClean="0">
                <a:solidFill>
                  <a:schemeClr val="lt1"/>
                </a:solidFill>
              </a:rPr>
              <a:t>PRIORIZAR OS TESTES PARA QUE TENHA SIDO REALIZADO O MELHOR TESTE NO TEMPO DISPONÍVEL</a:t>
            </a:r>
            <a:endParaRPr dirty="0">
              <a:solidFill>
                <a:schemeClr val="lt1"/>
              </a:solidFill>
            </a:endParaRPr>
          </a:p>
        </p:txBody>
      </p:sp>
      <p:cxnSp>
        <p:nvCxnSpPr>
          <p:cNvPr id="425" name="Google Shape;425;p45"/>
          <p:cNvCxnSpPr/>
          <p:nvPr/>
        </p:nvCxnSpPr>
        <p:spPr>
          <a:xfrm flipH="1">
            <a:off x="-6850" y="2056050"/>
            <a:ext cx="1194474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26" name="Google Shape;426;p45"/>
          <p:cNvCxnSpPr/>
          <p:nvPr/>
        </p:nvCxnSpPr>
        <p:spPr>
          <a:xfrm rot="10800000">
            <a:off x="4389425" y="2962350"/>
            <a:ext cx="47478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137493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5"/>
          <p:cNvSpPr txBox="1">
            <a:spLocks noGrp="1"/>
          </p:cNvSpPr>
          <p:nvPr>
            <p:ph type="ctrTitle" idx="2"/>
          </p:nvPr>
        </p:nvSpPr>
        <p:spPr>
          <a:xfrm>
            <a:off x="1932090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</a:t>
            </a:r>
            <a:endParaRPr dirty="0"/>
          </a:p>
        </p:txBody>
      </p:sp>
      <p:sp>
        <p:nvSpPr>
          <p:cNvPr id="225" name="Google Shape;225;p35"/>
          <p:cNvSpPr txBox="1">
            <a:spLocks noGrp="1"/>
          </p:cNvSpPr>
          <p:nvPr>
            <p:ph type="ctrTitle"/>
          </p:nvPr>
        </p:nvSpPr>
        <p:spPr>
          <a:xfrm>
            <a:off x="1600733" y="985228"/>
            <a:ext cx="2673600" cy="205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ADRIANO DRIUZZO</a:t>
            </a:r>
            <a:endParaRPr dirty="0"/>
          </a:p>
        </p:txBody>
      </p:sp>
      <p:sp>
        <p:nvSpPr>
          <p:cNvPr id="226" name="Google Shape;226;p35"/>
          <p:cNvSpPr txBox="1">
            <a:spLocks noGrp="1"/>
          </p:cNvSpPr>
          <p:nvPr>
            <p:ph type="subTitle" idx="1"/>
          </p:nvPr>
        </p:nvSpPr>
        <p:spPr>
          <a:xfrm>
            <a:off x="1179233" y="3058425"/>
            <a:ext cx="30951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b="1" dirty="0" smtClean="0">
                <a:solidFill>
                  <a:srgbClr val="434343"/>
                </a:solidFill>
                <a:latin typeface="Exo 2" panose="020B0604020202020204" charset="0"/>
              </a:rPr>
              <a:t>AMERICANA – SP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sz="1400" b="1" dirty="0" smtClean="0">
              <a:solidFill>
                <a:srgbClr val="434343"/>
              </a:solidFill>
              <a:latin typeface="Exo 2" panose="020B060402020202020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b="1" dirty="0" smtClean="0">
                <a:solidFill>
                  <a:srgbClr val="434343"/>
                </a:solidFill>
                <a:latin typeface="Exo 2" panose="020B0604020202020204" charset="0"/>
              </a:rPr>
              <a:t>EXPERIÊNCIA DESDE 2011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sz="1400" b="1" dirty="0" smtClean="0">
              <a:solidFill>
                <a:srgbClr val="434343"/>
              </a:solidFill>
              <a:latin typeface="Exo 2" panose="020B060402020202020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b="1" dirty="0" smtClean="0">
                <a:solidFill>
                  <a:srgbClr val="434343"/>
                </a:solidFill>
                <a:latin typeface="Exo 2" panose="020B0604020202020204" charset="0"/>
              </a:rPr>
              <a:t>CERTIFICAÇÃO CTFL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sz="1400" b="1" dirty="0" smtClean="0">
              <a:solidFill>
                <a:srgbClr val="434343"/>
              </a:solidFill>
              <a:latin typeface="Exo 2" panose="020B060402020202020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b="1" dirty="0" smtClean="0">
                <a:solidFill>
                  <a:srgbClr val="434343"/>
                </a:solidFill>
                <a:latin typeface="Exo 2" panose="020B0604020202020204" charset="0"/>
              </a:rPr>
              <a:t>MZ – JULHO 2018</a:t>
            </a:r>
            <a:endParaRPr sz="1400" b="1" dirty="0">
              <a:solidFill>
                <a:srgbClr val="434343"/>
              </a:solidFill>
              <a:latin typeface="Exo 2" panose="020B0604020202020204" charset="0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7" name="Picture 2" descr="C:\Users\Adriano Driuzzo\Downloads\24068591_1695752010487490_9099898686617553768_o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609" r="-1"/>
          <a:stretch/>
        </p:blipFill>
        <p:spPr bwMode="auto">
          <a:xfrm>
            <a:off x="4843833" y="1386700"/>
            <a:ext cx="2583872" cy="32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2220" y="3151459"/>
            <a:ext cx="228357" cy="225095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5200" y="3539011"/>
            <a:ext cx="302400" cy="302400"/>
          </a:xfrm>
          <a:prstGeom prst="rect">
            <a:avLst/>
          </a:prstGeom>
        </p:spPr>
      </p:pic>
      <p:pic>
        <p:nvPicPr>
          <p:cNvPr id="14" name="Imagem 13"/>
          <p:cNvPicPr>
            <a:picLocks noChangeAspect="1"/>
          </p:cNvPicPr>
          <p:nvPr/>
        </p:nvPicPr>
        <p:blipFill>
          <a:blip r:embed="rId8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5199" y="3988653"/>
            <a:ext cx="302400" cy="302400"/>
          </a:xfrm>
          <a:prstGeom prst="rect">
            <a:avLst/>
          </a:prstGeom>
        </p:spPr>
      </p:pic>
      <p:pic>
        <p:nvPicPr>
          <p:cNvPr id="15" name="Picture 3" descr="C:\Users\Adriano Driuzzo\Documents\Selenium\Arquivos\logo1.png"/>
          <p:cNvPicPr>
            <a:picLocks noChangeAspect="1" noChangeArrowheads="1"/>
          </p:cNvPicPr>
          <p:nvPr/>
        </p:nvPicPr>
        <p:blipFill>
          <a:blip r:embed="rId9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5200" y="4438296"/>
            <a:ext cx="302400" cy="156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4098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7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AÇ</a:t>
            </a:r>
            <a:r>
              <a:rPr lang="en" dirty="0" smtClean="0">
                <a:latin typeface="PT Sans"/>
              </a:rPr>
              <a:t>Õ</a:t>
            </a:r>
            <a:r>
              <a:rPr lang="en" dirty="0" smtClean="0"/>
              <a:t>ES PARA OS RISCOS</a:t>
            </a:r>
            <a:endParaRPr dirty="0"/>
          </a:p>
        </p:txBody>
      </p:sp>
      <p:cxnSp>
        <p:nvCxnSpPr>
          <p:cNvPr id="252" name="Google Shape;252;p37"/>
          <p:cNvCxnSpPr/>
          <p:nvPr/>
        </p:nvCxnSpPr>
        <p:spPr>
          <a:xfrm flipH="1" flipV="1">
            <a:off x="2483768" y="1496334"/>
            <a:ext cx="6628410" cy="752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3" name="Google Shape;253;p37"/>
          <p:cNvCxnSpPr/>
          <p:nvPr/>
        </p:nvCxnSpPr>
        <p:spPr>
          <a:xfrm flipH="1" flipV="1">
            <a:off x="2915816" y="2522908"/>
            <a:ext cx="6196360" cy="2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4" name="Google Shape;254;p37"/>
          <p:cNvCxnSpPr/>
          <p:nvPr/>
        </p:nvCxnSpPr>
        <p:spPr>
          <a:xfrm flipH="1">
            <a:off x="3347864" y="3548352"/>
            <a:ext cx="5764315" cy="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8" name="Google Shape;258;p37"/>
          <p:cNvSpPr/>
          <p:nvPr/>
        </p:nvSpPr>
        <p:spPr>
          <a:xfrm>
            <a:off x="2778272" y="1265186"/>
            <a:ext cx="2030400" cy="463800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37"/>
          <p:cNvSpPr/>
          <p:nvPr/>
        </p:nvSpPr>
        <p:spPr>
          <a:xfrm>
            <a:off x="3215366" y="2291010"/>
            <a:ext cx="2128581" cy="463800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37"/>
          <p:cNvSpPr/>
          <p:nvPr/>
        </p:nvSpPr>
        <p:spPr>
          <a:xfrm>
            <a:off x="3793472" y="3267928"/>
            <a:ext cx="2030400" cy="463800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9" name="Google Shape;254;p37"/>
          <p:cNvCxnSpPr/>
          <p:nvPr/>
        </p:nvCxnSpPr>
        <p:spPr>
          <a:xfrm flipH="1" flipV="1">
            <a:off x="3875538" y="4465316"/>
            <a:ext cx="5236351" cy="1247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" name="Google Shape;261;p37"/>
          <p:cNvSpPr/>
          <p:nvPr/>
        </p:nvSpPr>
        <p:spPr>
          <a:xfrm>
            <a:off x="4231565" y="4269200"/>
            <a:ext cx="2192062" cy="463800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Retângulo 1"/>
          <p:cNvSpPr/>
          <p:nvPr/>
        </p:nvSpPr>
        <p:spPr>
          <a:xfrm>
            <a:off x="3327639" y="1343197"/>
            <a:ext cx="80823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pt-BR" dirty="0">
                <a:solidFill>
                  <a:schemeClr val="bg1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MITIGAR</a:t>
            </a:r>
          </a:p>
        </p:txBody>
      </p:sp>
      <p:sp>
        <p:nvSpPr>
          <p:cNvPr id="20" name="Retângulo 19"/>
          <p:cNvSpPr/>
          <p:nvPr/>
        </p:nvSpPr>
        <p:spPr>
          <a:xfrm>
            <a:off x="3875538" y="2369020"/>
            <a:ext cx="71205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pt-BR" dirty="0" smtClean="0">
                <a:solidFill>
                  <a:schemeClr val="bg1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EVITAR</a:t>
            </a:r>
            <a:endParaRPr lang="pt-BR" dirty="0">
              <a:solidFill>
                <a:schemeClr val="bg1"/>
              </a:solidFill>
              <a:latin typeface="Roboto Condensed Light" panose="020B0604020202020204" charset="0"/>
              <a:ea typeface="Roboto Condensed Light" panose="020B0604020202020204" charset="0"/>
            </a:endParaRPr>
          </a:p>
        </p:txBody>
      </p:sp>
      <p:sp>
        <p:nvSpPr>
          <p:cNvPr id="22" name="Retângulo 21"/>
          <p:cNvSpPr/>
          <p:nvPr/>
        </p:nvSpPr>
        <p:spPr>
          <a:xfrm>
            <a:off x="4404554" y="3345938"/>
            <a:ext cx="81624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pt-BR" dirty="0" smtClean="0">
                <a:solidFill>
                  <a:schemeClr val="bg1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ACEITAR</a:t>
            </a:r>
            <a:endParaRPr lang="pt-BR" dirty="0">
              <a:solidFill>
                <a:schemeClr val="bg1"/>
              </a:solidFill>
              <a:latin typeface="Roboto Condensed Light" panose="020B0604020202020204" charset="0"/>
              <a:ea typeface="Roboto Condensed Light" panose="020B0604020202020204" charset="0"/>
            </a:endParaRPr>
          </a:p>
        </p:txBody>
      </p:sp>
      <p:sp>
        <p:nvSpPr>
          <p:cNvPr id="23" name="Retângulo 22"/>
          <p:cNvSpPr/>
          <p:nvPr/>
        </p:nvSpPr>
        <p:spPr>
          <a:xfrm>
            <a:off x="4782414" y="4347211"/>
            <a:ext cx="109036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pt-BR" dirty="0" smtClean="0">
                <a:solidFill>
                  <a:schemeClr val="bg1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TRANSFERIR</a:t>
            </a:r>
            <a:endParaRPr lang="pt-BR" dirty="0">
              <a:solidFill>
                <a:schemeClr val="bg1"/>
              </a:solidFill>
              <a:latin typeface="Roboto Condensed Light" panose="020B0604020202020204" charset="0"/>
              <a:ea typeface="Roboto Condensed Ligh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9443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46"/>
          <p:cNvSpPr txBox="1">
            <a:spLocks noGrp="1"/>
          </p:cNvSpPr>
          <p:nvPr>
            <p:ph type="ctrTitle"/>
          </p:nvPr>
        </p:nvSpPr>
        <p:spPr>
          <a:xfrm flipH="1">
            <a:off x="2267744" y="2499742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GERENCIAMENTO DE DEFEITOS</a:t>
            </a:r>
            <a:endParaRPr dirty="0"/>
          </a:p>
        </p:txBody>
      </p:sp>
      <p:sp>
        <p:nvSpPr>
          <p:cNvPr id="432" name="Google Shape;432;p46"/>
          <p:cNvSpPr txBox="1">
            <a:spLocks noGrp="1"/>
          </p:cNvSpPr>
          <p:nvPr>
            <p:ph type="title" idx="2"/>
          </p:nvPr>
        </p:nvSpPr>
        <p:spPr>
          <a:xfrm flipH="1">
            <a:off x="2260329" y="188198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cxnSp>
        <p:nvCxnSpPr>
          <p:cNvPr id="433" name="Google Shape;433;p46"/>
          <p:cNvCxnSpPr/>
          <p:nvPr/>
        </p:nvCxnSpPr>
        <p:spPr>
          <a:xfrm>
            <a:off x="2162075" y="-35700"/>
            <a:ext cx="0" cy="2382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328657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47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dirty="0" smtClean="0"/>
              <a:t>FLUXO DO GERENCIAMENTO DE DEFEITOS</a:t>
            </a:r>
            <a:endParaRPr dirty="0"/>
          </a:p>
        </p:txBody>
      </p:sp>
      <p:grpSp>
        <p:nvGrpSpPr>
          <p:cNvPr id="444" name="Google Shape;444;p47"/>
          <p:cNvGrpSpPr/>
          <p:nvPr/>
        </p:nvGrpSpPr>
        <p:grpSpPr>
          <a:xfrm rot="10800000" flipH="1">
            <a:off x="2482100" y="2071563"/>
            <a:ext cx="2090680" cy="1304428"/>
            <a:chOff x="473688" y="2341741"/>
            <a:chExt cx="2366897" cy="1457950"/>
          </a:xfrm>
        </p:grpSpPr>
        <p:sp>
          <p:nvSpPr>
            <p:cNvPr id="445" name="Google Shape;445;p47"/>
            <p:cNvSpPr/>
            <p:nvPr/>
          </p:nvSpPr>
          <p:spPr>
            <a:xfrm>
              <a:off x="473688" y="2913791"/>
              <a:ext cx="1132212" cy="885900"/>
            </a:xfrm>
            <a:prstGeom prst="snip2DiagRect">
              <a:avLst>
                <a:gd name="adj1" fmla="val 0"/>
                <a:gd name="adj2" fmla="val 16667"/>
              </a:avLst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46" name="Google Shape;446;p47"/>
            <p:cNvCxnSpPr/>
            <p:nvPr/>
          </p:nvCxnSpPr>
          <p:spPr>
            <a:xfrm>
              <a:off x="1143010" y="3361375"/>
              <a:ext cx="1695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7" name="Google Shape;447;p47"/>
            <p:cNvCxnSpPr/>
            <p:nvPr/>
          </p:nvCxnSpPr>
          <p:spPr>
            <a:xfrm rot="10800000">
              <a:off x="2840585" y="2341741"/>
              <a:ext cx="0" cy="1023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48" name="Google Shape;448;p47"/>
          <p:cNvGrpSpPr/>
          <p:nvPr/>
        </p:nvGrpSpPr>
        <p:grpSpPr>
          <a:xfrm>
            <a:off x="3985676" y="2726406"/>
            <a:ext cx="1602421" cy="921367"/>
            <a:chOff x="460284" y="2754766"/>
            <a:chExt cx="1814130" cy="1029806"/>
          </a:xfrm>
        </p:grpSpPr>
        <p:sp>
          <p:nvSpPr>
            <p:cNvPr id="449" name="Google Shape;449;p47"/>
            <p:cNvSpPr/>
            <p:nvPr/>
          </p:nvSpPr>
          <p:spPr>
            <a:xfrm>
              <a:off x="460284" y="2898672"/>
              <a:ext cx="1642047" cy="885900"/>
            </a:xfrm>
            <a:prstGeom prst="snip2DiagRect">
              <a:avLst>
                <a:gd name="adj1" fmla="val 0"/>
                <a:gd name="adj2" fmla="val 16667"/>
              </a:avLst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50" name="Google Shape;450;p47"/>
            <p:cNvCxnSpPr/>
            <p:nvPr/>
          </p:nvCxnSpPr>
          <p:spPr>
            <a:xfrm>
              <a:off x="1143010" y="3361375"/>
              <a:ext cx="1122364" cy="935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1" name="Google Shape;451;p47"/>
            <p:cNvCxnSpPr/>
            <p:nvPr/>
          </p:nvCxnSpPr>
          <p:spPr>
            <a:xfrm flipV="1">
              <a:off x="2274414" y="2754766"/>
              <a:ext cx="0" cy="62300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53" name="Google Shape;453;p47"/>
          <p:cNvSpPr/>
          <p:nvPr/>
        </p:nvSpPr>
        <p:spPr>
          <a:xfrm rot="10800000" flipH="1">
            <a:off x="6167511" y="2254933"/>
            <a:ext cx="1007758" cy="792615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" name="Google Shape;459;p47"/>
          <p:cNvSpPr txBox="1"/>
          <p:nvPr/>
        </p:nvSpPr>
        <p:spPr>
          <a:xfrm>
            <a:off x="2482101" y="2278350"/>
            <a:ext cx="1010846" cy="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 smtClean="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TESTADOR</a:t>
            </a:r>
            <a:endParaRPr sz="1200" b="1" dirty="0">
              <a:solidFill>
                <a:srgbClr val="FFFFFF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460" name="Google Shape;460;p47"/>
          <p:cNvSpPr txBox="1"/>
          <p:nvPr/>
        </p:nvSpPr>
        <p:spPr>
          <a:xfrm>
            <a:off x="6153493" y="2467501"/>
            <a:ext cx="1021775" cy="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 smtClean="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TESTADOR</a:t>
            </a:r>
            <a:endParaRPr sz="1200" b="1" dirty="0">
              <a:solidFill>
                <a:srgbClr val="FFFFFF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461" name="Google Shape;461;p47"/>
          <p:cNvSpPr txBox="1"/>
          <p:nvPr/>
        </p:nvSpPr>
        <p:spPr>
          <a:xfrm>
            <a:off x="3985676" y="3078865"/>
            <a:ext cx="1450420" cy="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 smtClean="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DESENVOLVEDOR</a:t>
            </a:r>
            <a:endParaRPr sz="1200" b="1" dirty="0">
              <a:solidFill>
                <a:srgbClr val="FFFFFF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463" name="Google Shape;463;p47"/>
          <p:cNvSpPr txBox="1"/>
          <p:nvPr/>
        </p:nvSpPr>
        <p:spPr>
          <a:xfrm>
            <a:off x="4094386" y="3691484"/>
            <a:ext cx="1233000" cy="6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pt-BR" sz="1000" dirty="0" smtClean="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Qual a causa do defeito?</a:t>
            </a:r>
          </a:p>
          <a:p>
            <a:pPr lvl="0" algn="ctr"/>
            <a:endParaRPr lang="pt-BR" sz="1000" dirty="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lvl="0" algn="ctr"/>
            <a:r>
              <a:rPr lang="pt-BR" sz="1000" dirty="0" smtClean="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Como consertar sem criar outros?</a:t>
            </a:r>
          </a:p>
          <a:p>
            <a:pPr lvl="0" algn="ctr"/>
            <a:endParaRPr lang="pt-BR" sz="1000" dirty="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lvl="0" algn="ctr"/>
            <a:r>
              <a:rPr lang="pt-BR" sz="1000" dirty="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F</a:t>
            </a:r>
            <a:r>
              <a:rPr lang="pt-BR" sz="1000" dirty="0" smtClean="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oi consertado?</a:t>
            </a:r>
            <a:endParaRPr lang="pt-BR" sz="1000" dirty="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65" name="Google Shape;465;p47"/>
          <p:cNvSpPr txBox="1"/>
          <p:nvPr/>
        </p:nvSpPr>
        <p:spPr>
          <a:xfrm>
            <a:off x="5942269" y="3132200"/>
            <a:ext cx="1233000" cy="929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pt-BR" sz="1000" dirty="0" smtClean="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Foi resolvido?</a:t>
            </a:r>
          </a:p>
          <a:p>
            <a:pPr lvl="0" algn="ctr"/>
            <a:endParaRPr lang="pt-BR" sz="1000" dirty="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lvl="0" algn="ctr"/>
            <a:r>
              <a:rPr lang="pt-BR" sz="1000" dirty="0" smtClean="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A resolução afetou outras partes do sistema?</a:t>
            </a:r>
            <a:endParaRPr lang="pt-BR" sz="1000" dirty="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66" name="Google Shape;466;p47"/>
          <p:cNvSpPr txBox="1"/>
          <p:nvPr/>
        </p:nvSpPr>
        <p:spPr>
          <a:xfrm>
            <a:off x="2323125" y="2973115"/>
            <a:ext cx="1233000" cy="6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pt-BR" sz="1000" dirty="0" smtClean="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É reproduzível?</a:t>
            </a:r>
          </a:p>
          <a:p>
            <a:pPr lvl="0" algn="ctr"/>
            <a:endParaRPr lang="pt-BR" sz="1000" dirty="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lvl="0" algn="ctr"/>
            <a:r>
              <a:rPr lang="pt-BR" sz="1000" dirty="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N</a:t>
            </a:r>
            <a:r>
              <a:rPr lang="pt-BR" sz="1000" dirty="0" smtClean="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ão é um problema do teste?</a:t>
            </a:r>
          </a:p>
          <a:p>
            <a:pPr lvl="0" algn="ctr"/>
            <a:endParaRPr lang="pt-BR" sz="1000" dirty="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lvl="0" algn="ctr"/>
            <a:r>
              <a:rPr lang="pt-BR" sz="1000" dirty="0" smtClean="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Que fatores podem influenciar?</a:t>
            </a:r>
            <a:endParaRPr lang="pt-BR" sz="1000" dirty="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cxnSp>
        <p:nvCxnSpPr>
          <p:cNvPr id="30" name="Google Shape;446;p47"/>
          <p:cNvCxnSpPr/>
          <p:nvPr/>
        </p:nvCxnSpPr>
        <p:spPr>
          <a:xfrm>
            <a:off x="5589436" y="2726407"/>
            <a:ext cx="578075" cy="5354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45793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3" grpId="0"/>
      <p:bldP spid="465" grpId="0"/>
      <p:bldP spid="466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51"/>
          <p:cNvSpPr txBox="1">
            <a:spLocks noGrp="1"/>
          </p:cNvSpPr>
          <p:nvPr>
            <p:ph type="subTitle" idx="1"/>
          </p:nvPr>
        </p:nvSpPr>
        <p:spPr>
          <a:xfrm>
            <a:off x="2152500" y="2494850"/>
            <a:ext cx="48390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 smtClean="0"/>
              <a:t>Perguntas?</a:t>
            </a:r>
            <a:endParaRPr dirty="0"/>
          </a:p>
        </p:txBody>
      </p:sp>
      <p:sp>
        <p:nvSpPr>
          <p:cNvPr id="598" name="Google Shape;598;p51"/>
          <p:cNvSpPr txBox="1">
            <a:spLocks noGrp="1"/>
          </p:cNvSpPr>
          <p:nvPr>
            <p:ph type="ctrTitle"/>
          </p:nvPr>
        </p:nvSpPr>
        <p:spPr>
          <a:xfrm flipH="1">
            <a:off x="1974150" y="1161000"/>
            <a:ext cx="5195700" cy="136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OBRIGADO!</a:t>
            </a:r>
            <a:endParaRPr dirty="0"/>
          </a:p>
        </p:txBody>
      </p:sp>
      <p:cxnSp>
        <p:nvCxnSpPr>
          <p:cNvPr id="599" name="Google Shape;599;p51"/>
          <p:cNvCxnSpPr/>
          <p:nvPr/>
        </p:nvCxnSpPr>
        <p:spPr>
          <a:xfrm rot="10800000">
            <a:off x="8156400" y="630088"/>
            <a:ext cx="1236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2" name="Google Shape;612;p51"/>
          <p:cNvCxnSpPr/>
          <p:nvPr/>
        </p:nvCxnSpPr>
        <p:spPr>
          <a:xfrm rot="10800000">
            <a:off x="-125" y="4765850"/>
            <a:ext cx="958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40829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1"/>
          <p:cNvSpPr txBox="1">
            <a:spLocks noGrp="1"/>
          </p:cNvSpPr>
          <p:nvPr>
            <p:ph type="ctrTitle"/>
          </p:nvPr>
        </p:nvSpPr>
        <p:spPr>
          <a:xfrm flipH="1">
            <a:off x="1115616" y="3277842"/>
            <a:ext cx="5005500" cy="102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FUNDAMENTOS DE TESTE</a:t>
            </a:r>
            <a:endParaRPr dirty="0"/>
          </a:p>
        </p:txBody>
      </p:sp>
      <p:sp>
        <p:nvSpPr>
          <p:cNvPr id="176" name="Google Shape;176;p31"/>
          <p:cNvSpPr txBox="1">
            <a:spLocks noGrp="1"/>
          </p:cNvSpPr>
          <p:nvPr>
            <p:ph type="title" idx="2"/>
          </p:nvPr>
        </p:nvSpPr>
        <p:spPr>
          <a:xfrm flipH="1">
            <a:off x="1147579" y="23238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cxnSp>
        <p:nvCxnSpPr>
          <p:cNvPr id="177" name="Google Shape;177;p31"/>
          <p:cNvCxnSpPr/>
          <p:nvPr/>
        </p:nvCxnSpPr>
        <p:spPr>
          <a:xfrm>
            <a:off x="-20138" y="4371950"/>
            <a:ext cx="1561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2"/>
          <p:cNvSpPr txBox="1">
            <a:spLocks noGrp="1"/>
          </p:cNvSpPr>
          <p:nvPr>
            <p:ph type="ctrTitle"/>
          </p:nvPr>
        </p:nvSpPr>
        <p:spPr>
          <a:xfrm>
            <a:off x="2638350" y="376498"/>
            <a:ext cx="38673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O QUE É TESTE?</a:t>
            </a:r>
            <a:endParaRPr sz="2800" dirty="0"/>
          </a:p>
        </p:txBody>
      </p:sp>
      <p:sp>
        <p:nvSpPr>
          <p:cNvPr id="184" name="Google Shape;184;p32"/>
          <p:cNvSpPr txBox="1">
            <a:spLocks noGrp="1"/>
          </p:cNvSpPr>
          <p:nvPr>
            <p:ph type="subTitle" idx="1"/>
          </p:nvPr>
        </p:nvSpPr>
        <p:spPr>
          <a:xfrm>
            <a:off x="2459550" y="2314225"/>
            <a:ext cx="42249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dirty="0" smtClean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O teste de software é uma maneira de avaliar a qualidade do software e reduzir o seu risco de falha em operação</a:t>
            </a:r>
            <a:endParaRPr dirty="0"/>
          </a:p>
        </p:txBody>
      </p:sp>
      <p:cxnSp>
        <p:nvCxnSpPr>
          <p:cNvPr id="185" name="Google Shape;185;p32"/>
          <p:cNvCxnSpPr/>
          <p:nvPr/>
        </p:nvCxnSpPr>
        <p:spPr>
          <a:xfrm>
            <a:off x="4569600" y="1494500"/>
            <a:ext cx="4574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6" name="Google Shape;186;p32"/>
          <p:cNvCxnSpPr/>
          <p:nvPr/>
        </p:nvCxnSpPr>
        <p:spPr>
          <a:xfrm>
            <a:off x="0" y="3568175"/>
            <a:ext cx="4574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8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OBJETIVOS TÍPICOS DO TESTE</a:t>
            </a:r>
            <a:endParaRPr dirty="0"/>
          </a:p>
        </p:txBody>
      </p:sp>
      <p:sp>
        <p:nvSpPr>
          <p:cNvPr id="269" name="Google Shape;269;p38"/>
          <p:cNvSpPr txBox="1">
            <a:spLocks noGrp="1"/>
          </p:cNvSpPr>
          <p:nvPr>
            <p:ph type="ctrTitle" idx="2"/>
          </p:nvPr>
        </p:nvSpPr>
        <p:spPr>
          <a:xfrm>
            <a:off x="561600" y="2804713"/>
            <a:ext cx="26736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VERIFICAR</a:t>
            </a:r>
            <a:endParaRPr dirty="0"/>
          </a:p>
        </p:txBody>
      </p:sp>
      <p:sp>
        <p:nvSpPr>
          <p:cNvPr id="270" name="Google Shape;270;p38"/>
          <p:cNvSpPr txBox="1">
            <a:spLocks noGrp="1"/>
          </p:cNvSpPr>
          <p:nvPr>
            <p:ph type="subTitle" idx="1"/>
          </p:nvPr>
        </p:nvSpPr>
        <p:spPr>
          <a:xfrm>
            <a:off x="872450" y="3090475"/>
            <a:ext cx="20520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 smtClean="0"/>
              <a:t>S</a:t>
            </a:r>
            <a:r>
              <a:rPr lang="en" dirty="0" smtClean="0"/>
              <a:t>e os requisitos especificados foram atendidos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71" name="Google Shape;271;p38"/>
          <p:cNvSpPr txBox="1">
            <a:spLocks noGrp="1"/>
          </p:cNvSpPr>
          <p:nvPr>
            <p:ph type="ctrTitle" idx="3"/>
          </p:nvPr>
        </p:nvSpPr>
        <p:spPr>
          <a:xfrm>
            <a:off x="3235200" y="2796225"/>
            <a:ext cx="26736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ENCONTRAR</a:t>
            </a:r>
            <a:endParaRPr dirty="0"/>
          </a:p>
        </p:txBody>
      </p:sp>
      <p:sp>
        <p:nvSpPr>
          <p:cNvPr id="272" name="Google Shape;272;p38"/>
          <p:cNvSpPr txBox="1">
            <a:spLocks noGrp="1"/>
          </p:cNvSpPr>
          <p:nvPr>
            <p:ph type="subTitle" idx="4"/>
          </p:nvPr>
        </p:nvSpPr>
        <p:spPr>
          <a:xfrm>
            <a:off x="3491880" y="3179396"/>
            <a:ext cx="2218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 smtClean="0"/>
              <a:t>Falhas</a:t>
            </a:r>
            <a:r>
              <a:rPr lang="en" dirty="0" smtClean="0"/>
              <a:t> e defeitos</a:t>
            </a:r>
            <a:endParaRPr dirty="0"/>
          </a:p>
        </p:txBody>
      </p:sp>
      <p:sp>
        <p:nvSpPr>
          <p:cNvPr id="273" name="Google Shape;273;p38"/>
          <p:cNvSpPr txBox="1">
            <a:spLocks noGrp="1"/>
          </p:cNvSpPr>
          <p:nvPr>
            <p:ph type="ctrTitle" idx="5"/>
          </p:nvPr>
        </p:nvSpPr>
        <p:spPr>
          <a:xfrm>
            <a:off x="5908800" y="2804713"/>
            <a:ext cx="26736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REDUZIR</a:t>
            </a:r>
            <a:endParaRPr dirty="0"/>
          </a:p>
        </p:txBody>
      </p:sp>
      <p:sp>
        <p:nvSpPr>
          <p:cNvPr id="274" name="Google Shape;274;p38"/>
          <p:cNvSpPr txBox="1">
            <a:spLocks noGrp="1"/>
          </p:cNvSpPr>
          <p:nvPr>
            <p:ph type="subTitle" idx="6"/>
          </p:nvPr>
        </p:nvSpPr>
        <p:spPr>
          <a:xfrm>
            <a:off x="6136500" y="3090475"/>
            <a:ext cx="2218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 smtClean="0"/>
              <a:t>O nível de risco de qualidade de software</a:t>
            </a:r>
            <a:endParaRPr dirty="0"/>
          </a:p>
        </p:txBody>
      </p:sp>
      <p:cxnSp>
        <p:nvCxnSpPr>
          <p:cNvPr id="275" name="Google Shape;275;p38"/>
          <p:cNvCxnSpPr/>
          <p:nvPr/>
        </p:nvCxnSpPr>
        <p:spPr>
          <a:xfrm>
            <a:off x="3235200" y="2186175"/>
            <a:ext cx="0" cy="1647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6" name="Google Shape;276;p38"/>
          <p:cNvCxnSpPr/>
          <p:nvPr/>
        </p:nvCxnSpPr>
        <p:spPr>
          <a:xfrm>
            <a:off x="5908800" y="2186175"/>
            <a:ext cx="0" cy="1647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575287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41"/>
          <p:cNvSpPr/>
          <p:nvPr/>
        </p:nvSpPr>
        <p:spPr>
          <a:xfrm rot="-5400000" flipH="1">
            <a:off x="5399608" y="1821475"/>
            <a:ext cx="1975500" cy="2628900"/>
          </a:xfrm>
          <a:prstGeom prst="snip1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73" name="Google Shape;373;p41"/>
          <p:cNvCxnSpPr/>
          <p:nvPr/>
        </p:nvCxnSpPr>
        <p:spPr>
          <a:xfrm rot="10800000">
            <a:off x="6682358" y="2949500"/>
            <a:ext cx="2589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4" name="Google Shape;374;p41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VERIFICAÇÃO X VALIDAÇÃO</a:t>
            </a:r>
            <a:endParaRPr dirty="0"/>
          </a:p>
        </p:txBody>
      </p:sp>
      <p:sp>
        <p:nvSpPr>
          <p:cNvPr id="375" name="Google Shape;375;p41"/>
          <p:cNvSpPr/>
          <p:nvPr/>
        </p:nvSpPr>
        <p:spPr>
          <a:xfrm rot="5400000">
            <a:off x="1759800" y="1039900"/>
            <a:ext cx="1975500" cy="2631000"/>
          </a:xfrm>
          <a:prstGeom prst="snip1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76" name="Google Shape;376;p41"/>
          <p:cNvCxnSpPr/>
          <p:nvPr/>
        </p:nvCxnSpPr>
        <p:spPr>
          <a:xfrm rot="10800000">
            <a:off x="-21400" y="2148175"/>
            <a:ext cx="2441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7" name="Google Shape;377;p41"/>
          <p:cNvSpPr txBox="1">
            <a:spLocks noGrp="1"/>
          </p:cNvSpPr>
          <p:nvPr>
            <p:ph type="ctrTitle" idx="2"/>
          </p:nvPr>
        </p:nvSpPr>
        <p:spPr>
          <a:xfrm>
            <a:off x="1724755" y="1383333"/>
            <a:ext cx="138989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lt1"/>
                </a:solidFill>
              </a:rPr>
              <a:t>VERIFICAÇÃO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378" name="Google Shape;378;p41"/>
          <p:cNvSpPr txBox="1">
            <a:spLocks noGrp="1"/>
          </p:cNvSpPr>
          <p:nvPr>
            <p:ph type="subTitle" idx="1"/>
          </p:nvPr>
        </p:nvSpPr>
        <p:spPr>
          <a:xfrm>
            <a:off x="1741950" y="1853800"/>
            <a:ext cx="23211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 smtClean="0">
                <a:solidFill>
                  <a:schemeClr val="lt1"/>
                </a:solidFill>
              </a:rPr>
              <a:t>Verificar se o sistema atende aos requisitos e especificações.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 smtClean="0">
                <a:solidFill>
                  <a:schemeClr val="lt1"/>
                </a:solidFill>
              </a:rPr>
              <a:t>“Estamos construindo certo o produto?”</a:t>
            </a:r>
            <a:endParaRPr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</p:txBody>
      </p:sp>
      <p:sp>
        <p:nvSpPr>
          <p:cNvPr id="379" name="Google Shape;379;p41"/>
          <p:cNvSpPr txBox="1">
            <a:spLocks noGrp="1"/>
          </p:cNvSpPr>
          <p:nvPr>
            <p:ph type="ctrTitle" idx="3"/>
          </p:nvPr>
        </p:nvSpPr>
        <p:spPr>
          <a:xfrm>
            <a:off x="5652120" y="2167671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lt1"/>
                </a:solidFill>
              </a:rPr>
              <a:t>VALIDAÇÃO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380" name="Google Shape;380;p41"/>
          <p:cNvSpPr txBox="1">
            <a:spLocks noGrp="1"/>
          </p:cNvSpPr>
          <p:nvPr>
            <p:ph type="subTitle" idx="4"/>
          </p:nvPr>
        </p:nvSpPr>
        <p:spPr>
          <a:xfrm>
            <a:off x="4931038" y="2715766"/>
            <a:ext cx="2736304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lt1"/>
                </a:solidFill>
              </a:rPr>
              <a:t>Verificar se o sistema atende às necessidades do usuário.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en" dirty="0" smtClean="0">
              <a:solidFill>
                <a:schemeClr val="lt1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lt1"/>
                </a:solidFill>
              </a:rPr>
              <a:t>“Estamos construindo o produto certo?”</a:t>
            </a:r>
            <a:endParaRPr dirty="0">
              <a:solidFill>
                <a:schemeClr val="lt1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6949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3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3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3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3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2" grpId="0" animBg="1"/>
      <p:bldP spid="375" grpId="0" animBg="1"/>
      <p:bldP spid="377" grpId="0"/>
      <p:bldP spid="378" grpId="0" build="p"/>
      <p:bldP spid="379" grpId="0"/>
      <p:bldP spid="380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47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dirty="0"/>
              <a:t>ERRO, DEFEITO E FALHA</a:t>
            </a:r>
            <a:endParaRPr dirty="0"/>
          </a:p>
        </p:txBody>
      </p:sp>
      <p:grpSp>
        <p:nvGrpSpPr>
          <p:cNvPr id="444" name="Google Shape;444;p47"/>
          <p:cNvGrpSpPr/>
          <p:nvPr/>
        </p:nvGrpSpPr>
        <p:grpSpPr>
          <a:xfrm rot="10800000" flipH="1">
            <a:off x="2699668" y="2071564"/>
            <a:ext cx="1873113" cy="1304427"/>
            <a:chOff x="720000" y="2341741"/>
            <a:chExt cx="2120585" cy="1457949"/>
          </a:xfrm>
        </p:grpSpPr>
        <p:sp>
          <p:nvSpPr>
            <p:cNvPr id="445" name="Google Shape;445;p47"/>
            <p:cNvSpPr/>
            <p:nvPr/>
          </p:nvSpPr>
          <p:spPr>
            <a:xfrm>
              <a:off x="720000" y="2913790"/>
              <a:ext cx="885900" cy="885900"/>
            </a:xfrm>
            <a:prstGeom prst="snip2DiagRect">
              <a:avLst>
                <a:gd name="adj1" fmla="val 0"/>
                <a:gd name="adj2" fmla="val 16667"/>
              </a:avLst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46" name="Google Shape;446;p47"/>
            <p:cNvCxnSpPr/>
            <p:nvPr/>
          </p:nvCxnSpPr>
          <p:spPr>
            <a:xfrm>
              <a:off x="1143010" y="3361375"/>
              <a:ext cx="1695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7" name="Google Shape;447;p47"/>
            <p:cNvCxnSpPr/>
            <p:nvPr/>
          </p:nvCxnSpPr>
          <p:spPr>
            <a:xfrm rot="10800000">
              <a:off x="2840585" y="2341741"/>
              <a:ext cx="0" cy="1023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48" name="Google Shape;448;p47"/>
          <p:cNvGrpSpPr/>
          <p:nvPr/>
        </p:nvGrpSpPr>
        <p:grpSpPr>
          <a:xfrm>
            <a:off x="4215083" y="2724868"/>
            <a:ext cx="1373014" cy="1279241"/>
            <a:chOff x="720000" y="2354773"/>
            <a:chExt cx="1554414" cy="1429799"/>
          </a:xfrm>
        </p:grpSpPr>
        <p:sp>
          <p:nvSpPr>
            <p:cNvPr id="449" name="Google Shape;449;p47"/>
            <p:cNvSpPr/>
            <p:nvPr/>
          </p:nvSpPr>
          <p:spPr>
            <a:xfrm>
              <a:off x="720000" y="2898672"/>
              <a:ext cx="885900" cy="885900"/>
            </a:xfrm>
            <a:prstGeom prst="snip2DiagRect">
              <a:avLst>
                <a:gd name="adj1" fmla="val 0"/>
                <a:gd name="adj2" fmla="val 16667"/>
              </a:avLst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50" name="Google Shape;450;p47"/>
            <p:cNvCxnSpPr/>
            <p:nvPr/>
          </p:nvCxnSpPr>
          <p:spPr>
            <a:xfrm>
              <a:off x="1143010" y="3361375"/>
              <a:ext cx="1122364" cy="935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1" name="Google Shape;451;p47"/>
            <p:cNvCxnSpPr/>
            <p:nvPr/>
          </p:nvCxnSpPr>
          <p:spPr>
            <a:xfrm rot="10800000">
              <a:off x="2274414" y="2354773"/>
              <a:ext cx="0" cy="1023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53" name="Google Shape;453;p47"/>
          <p:cNvSpPr/>
          <p:nvPr/>
        </p:nvSpPr>
        <p:spPr>
          <a:xfrm rot="10800000" flipH="1">
            <a:off x="6167511" y="2254934"/>
            <a:ext cx="782516" cy="792615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" name="Google Shape;459;p47"/>
          <p:cNvSpPr txBox="1"/>
          <p:nvPr/>
        </p:nvSpPr>
        <p:spPr>
          <a:xfrm>
            <a:off x="2704247" y="2278350"/>
            <a:ext cx="788700" cy="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 smtClean="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ERRO</a:t>
            </a:r>
            <a:endParaRPr sz="1200" b="1" dirty="0">
              <a:solidFill>
                <a:srgbClr val="FFFFFF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460" name="Google Shape;460;p47"/>
          <p:cNvSpPr txBox="1"/>
          <p:nvPr/>
        </p:nvSpPr>
        <p:spPr>
          <a:xfrm>
            <a:off x="6153494" y="2467501"/>
            <a:ext cx="788700" cy="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 smtClean="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FALHA</a:t>
            </a:r>
            <a:endParaRPr sz="1200" b="1" dirty="0">
              <a:solidFill>
                <a:srgbClr val="FFFFFF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461" name="Google Shape;461;p47"/>
          <p:cNvSpPr txBox="1"/>
          <p:nvPr/>
        </p:nvSpPr>
        <p:spPr>
          <a:xfrm>
            <a:off x="4207822" y="3435200"/>
            <a:ext cx="788700" cy="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 smtClean="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DEFEITO</a:t>
            </a:r>
            <a:endParaRPr sz="1200" b="1" dirty="0">
              <a:solidFill>
                <a:srgbClr val="FFFFFF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463" name="Google Shape;463;p47"/>
          <p:cNvSpPr txBox="1"/>
          <p:nvPr/>
        </p:nvSpPr>
        <p:spPr>
          <a:xfrm>
            <a:off x="3985676" y="4114825"/>
            <a:ext cx="1233000" cy="6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pt-BR" sz="1000" dirty="0" smtClean="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Erro aplicado no </a:t>
            </a:r>
            <a:r>
              <a:rPr lang="pt-BR" sz="1000" dirty="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código ou outro produto de trabalho</a:t>
            </a:r>
          </a:p>
        </p:txBody>
      </p:sp>
      <p:sp>
        <p:nvSpPr>
          <p:cNvPr id="465" name="Google Shape;465;p47"/>
          <p:cNvSpPr txBox="1"/>
          <p:nvPr/>
        </p:nvSpPr>
        <p:spPr>
          <a:xfrm>
            <a:off x="5942269" y="3132200"/>
            <a:ext cx="1233000" cy="6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pt-BR" sz="1000" dirty="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Execução do defeito (evento)</a:t>
            </a:r>
          </a:p>
        </p:txBody>
      </p:sp>
      <p:sp>
        <p:nvSpPr>
          <p:cNvPr id="466" name="Google Shape;466;p47"/>
          <p:cNvSpPr txBox="1"/>
          <p:nvPr/>
        </p:nvSpPr>
        <p:spPr>
          <a:xfrm>
            <a:off x="2482101" y="3001801"/>
            <a:ext cx="1233000" cy="6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pt-BR" sz="1000" dirty="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Engano cometido por um humano</a:t>
            </a:r>
          </a:p>
        </p:txBody>
      </p:sp>
      <p:cxnSp>
        <p:nvCxnSpPr>
          <p:cNvPr id="30" name="Google Shape;446;p47"/>
          <p:cNvCxnSpPr/>
          <p:nvPr/>
        </p:nvCxnSpPr>
        <p:spPr>
          <a:xfrm>
            <a:off x="5589436" y="2726407"/>
            <a:ext cx="578075" cy="5354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757538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3" grpId="0"/>
      <p:bldP spid="465" grpId="0"/>
      <p:bldP spid="46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0"/>
          <p:cNvSpPr txBox="1">
            <a:spLocks noGrp="1"/>
          </p:cNvSpPr>
          <p:nvPr>
            <p:ph type="ctrTitle"/>
          </p:nvPr>
        </p:nvSpPr>
        <p:spPr>
          <a:xfrm>
            <a:off x="3385875" y="2098650"/>
            <a:ext cx="23724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PRINCÍPIOS DE TESTE</a:t>
            </a:r>
            <a:endParaRPr dirty="0"/>
          </a:p>
        </p:txBody>
      </p:sp>
      <p:sp>
        <p:nvSpPr>
          <p:cNvPr id="151" name="Google Shape;151;p30"/>
          <p:cNvSpPr txBox="1">
            <a:spLocks noGrp="1"/>
          </p:cNvSpPr>
          <p:nvPr>
            <p:ph type="ctrTitle" idx="2"/>
          </p:nvPr>
        </p:nvSpPr>
        <p:spPr>
          <a:xfrm>
            <a:off x="395536" y="411510"/>
            <a:ext cx="2160240" cy="86409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O TESTE MOSTRA A PRESENÇA DE DEFEITOS, NÃO A SUA AUSÊNCIA</a:t>
            </a:r>
            <a:endParaRPr dirty="0"/>
          </a:p>
        </p:txBody>
      </p:sp>
      <p:sp>
        <p:nvSpPr>
          <p:cNvPr id="153" name="Google Shape;153;p30"/>
          <p:cNvSpPr txBox="1">
            <a:spLocks noGrp="1"/>
          </p:cNvSpPr>
          <p:nvPr>
            <p:ph type="ctrTitle" idx="9"/>
          </p:nvPr>
        </p:nvSpPr>
        <p:spPr>
          <a:xfrm>
            <a:off x="395536" y="1347614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TESTES EXAUSTIVOS SÃO IMPOSSÍVEIS</a:t>
            </a:r>
            <a:endParaRPr dirty="0"/>
          </a:p>
        </p:txBody>
      </p:sp>
      <p:sp>
        <p:nvSpPr>
          <p:cNvPr id="155" name="Google Shape;155;p30"/>
          <p:cNvSpPr txBox="1">
            <a:spLocks noGrp="1"/>
          </p:cNvSpPr>
          <p:nvPr>
            <p:ph type="title" idx="3"/>
          </p:nvPr>
        </p:nvSpPr>
        <p:spPr>
          <a:xfrm>
            <a:off x="2118448" y="54444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56" name="Google Shape;156;p30"/>
          <p:cNvSpPr txBox="1">
            <a:spLocks noGrp="1"/>
          </p:cNvSpPr>
          <p:nvPr>
            <p:ph type="title" idx="5"/>
          </p:nvPr>
        </p:nvSpPr>
        <p:spPr>
          <a:xfrm>
            <a:off x="2105406" y="248716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157" name="Google Shape;157;p30"/>
          <p:cNvSpPr txBox="1">
            <a:spLocks noGrp="1"/>
          </p:cNvSpPr>
          <p:nvPr>
            <p:ph type="title" idx="4"/>
          </p:nvPr>
        </p:nvSpPr>
        <p:spPr>
          <a:xfrm>
            <a:off x="2105406" y="151580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cxnSp>
        <p:nvCxnSpPr>
          <p:cNvPr id="158" name="Google Shape;158;p30"/>
          <p:cNvCxnSpPr/>
          <p:nvPr/>
        </p:nvCxnSpPr>
        <p:spPr>
          <a:xfrm>
            <a:off x="3297225" y="0"/>
            <a:ext cx="0" cy="2393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9" name="Google Shape;159;p30"/>
          <p:cNvCxnSpPr/>
          <p:nvPr/>
        </p:nvCxnSpPr>
        <p:spPr>
          <a:xfrm>
            <a:off x="5861950" y="3131400"/>
            <a:ext cx="0" cy="2030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0" name="Google Shape;160;p30"/>
          <p:cNvSpPr txBox="1">
            <a:spLocks noGrp="1"/>
          </p:cNvSpPr>
          <p:nvPr>
            <p:ph type="title" idx="6"/>
          </p:nvPr>
        </p:nvSpPr>
        <p:spPr>
          <a:xfrm>
            <a:off x="5940152" y="1851670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04</a:t>
            </a:r>
            <a:endParaRPr dirty="0"/>
          </a:p>
        </p:txBody>
      </p:sp>
      <p:sp>
        <p:nvSpPr>
          <p:cNvPr id="161" name="Google Shape;161;p30"/>
          <p:cNvSpPr txBox="1">
            <a:spLocks noGrp="1"/>
          </p:cNvSpPr>
          <p:nvPr>
            <p:ph type="title" idx="7"/>
          </p:nvPr>
        </p:nvSpPr>
        <p:spPr>
          <a:xfrm>
            <a:off x="5941030" y="2678101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163" name="Google Shape;163;p30"/>
          <p:cNvSpPr txBox="1">
            <a:spLocks noGrp="1"/>
          </p:cNvSpPr>
          <p:nvPr>
            <p:ph type="ctrTitle" idx="14"/>
          </p:nvPr>
        </p:nvSpPr>
        <p:spPr>
          <a:xfrm>
            <a:off x="395536" y="2283718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 smtClean="0"/>
              <a:t>O TESTE INICIAL ECONOMIZA TEMPO E DINHEIRO</a:t>
            </a:r>
            <a:endParaRPr dirty="0"/>
          </a:p>
        </p:txBody>
      </p:sp>
      <p:sp>
        <p:nvSpPr>
          <p:cNvPr id="165" name="Google Shape;165;p30"/>
          <p:cNvSpPr txBox="1">
            <a:spLocks noGrp="1"/>
          </p:cNvSpPr>
          <p:nvPr>
            <p:ph type="ctrTitle" idx="16"/>
          </p:nvPr>
        </p:nvSpPr>
        <p:spPr>
          <a:xfrm>
            <a:off x="6804248" y="1635646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DEFEITOS SE AGRUPAM</a:t>
            </a:r>
            <a:endParaRPr dirty="0"/>
          </a:p>
        </p:txBody>
      </p:sp>
      <p:sp>
        <p:nvSpPr>
          <p:cNvPr id="167" name="Google Shape;167;p30"/>
          <p:cNvSpPr txBox="1">
            <a:spLocks noGrp="1"/>
          </p:cNvSpPr>
          <p:nvPr>
            <p:ph type="ctrTitle" idx="18"/>
          </p:nvPr>
        </p:nvSpPr>
        <p:spPr>
          <a:xfrm>
            <a:off x="6805126" y="2462077"/>
            <a:ext cx="2339752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CUIDADO COM O PARADOXO DO PESTICIDA</a:t>
            </a:r>
            <a:endParaRPr dirty="0"/>
          </a:p>
        </p:txBody>
      </p:sp>
      <p:sp>
        <p:nvSpPr>
          <p:cNvPr id="19" name="Google Shape;160;p30"/>
          <p:cNvSpPr txBox="1">
            <a:spLocks noGrp="1"/>
          </p:cNvSpPr>
          <p:nvPr>
            <p:ph type="title" idx="6"/>
          </p:nvPr>
        </p:nvSpPr>
        <p:spPr>
          <a:xfrm>
            <a:off x="6012160" y="3471012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06</a:t>
            </a:r>
            <a:endParaRPr dirty="0"/>
          </a:p>
        </p:txBody>
      </p:sp>
      <p:sp>
        <p:nvSpPr>
          <p:cNvPr id="20" name="Google Shape;161;p30"/>
          <p:cNvSpPr txBox="1">
            <a:spLocks noGrp="1"/>
          </p:cNvSpPr>
          <p:nvPr>
            <p:ph type="title" idx="7"/>
          </p:nvPr>
        </p:nvSpPr>
        <p:spPr>
          <a:xfrm>
            <a:off x="6012160" y="4227934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07</a:t>
            </a:r>
            <a:endParaRPr dirty="0"/>
          </a:p>
        </p:txBody>
      </p:sp>
      <p:sp>
        <p:nvSpPr>
          <p:cNvPr id="21" name="Google Shape;165;p30"/>
          <p:cNvSpPr txBox="1">
            <a:spLocks noGrp="1"/>
          </p:cNvSpPr>
          <p:nvPr>
            <p:ph type="ctrTitle" idx="16"/>
          </p:nvPr>
        </p:nvSpPr>
        <p:spPr>
          <a:xfrm>
            <a:off x="6876256" y="3219822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O TESTE DEPENDE DO CONTEXTO</a:t>
            </a:r>
            <a:endParaRPr dirty="0"/>
          </a:p>
        </p:txBody>
      </p:sp>
      <p:sp>
        <p:nvSpPr>
          <p:cNvPr id="22" name="Google Shape;167;p30"/>
          <p:cNvSpPr txBox="1">
            <a:spLocks noGrp="1"/>
          </p:cNvSpPr>
          <p:nvPr>
            <p:ph type="ctrTitle" idx="18"/>
          </p:nvPr>
        </p:nvSpPr>
        <p:spPr>
          <a:xfrm>
            <a:off x="6876256" y="4011910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AUSÊNCIA DE ERROS É UMA ILUSÃO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7980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1" grpId="0"/>
      <p:bldP spid="153" grpId="0"/>
      <p:bldP spid="155" grpId="0"/>
      <p:bldP spid="156" grpId="0"/>
      <p:bldP spid="157" grpId="0"/>
      <p:bldP spid="160" grpId="0"/>
      <p:bldP spid="161" grpId="0"/>
      <p:bldP spid="163" grpId="0"/>
      <p:bldP spid="165" grpId="0"/>
      <p:bldP spid="167" grpId="0"/>
      <p:bldP spid="19" grpId="0"/>
      <p:bldP spid="20" grpId="0"/>
      <p:bldP spid="21" grpId="0"/>
      <p:bldP spid="22" grpId="0"/>
    </p:bldLst>
  </p:timing>
</p:sld>
</file>

<file path=ppt/theme/theme1.xml><?xml version="1.0" encoding="utf-8"?>
<a:theme xmlns:a="http://schemas.openxmlformats.org/drawingml/2006/main" name="Tech Newsletter by Slidesgo">
  <a:themeElements>
    <a:clrScheme name="Simple Light">
      <a:dk1>
        <a:srgbClr val="434343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3088</TotalTime>
  <Words>910</Words>
  <Application>Microsoft Office PowerPoint</Application>
  <PresentationFormat>Apresentação na tela (16:9)</PresentationFormat>
  <Paragraphs>261</Paragraphs>
  <Slides>33</Slides>
  <Notes>33</Notes>
  <HiddenSlides>0</HiddenSlides>
  <MMClips>0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33</vt:i4>
      </vt:variant>
    </vt:vector>
  </HeadingPairs>
  <TitlesOfParts>
    <vt:vector size="42" baseType="lpstr">
      <vt:lpstr>PT Sans</vt:lpstr>
      <vt:lpstr>Roboto Condensed</vt:lpstr>
      <vt:lpstr>Roboto Condensed Light</vt:lpstr>
      <vt:lpstr>Exo 2</vt:lpstr>
      <vt:lpstr>Roboto</vt:lpstr>
      <vt:lpstr>Arial</vt:lpstr>
      <vt:lpstr>Fira Sans Extra Condensed Medium</vt:lpstr>
      <vt:lpstr>Squada One</vt:lpstr>
      <vt:lpstr>Tech Newsletter by Slidesgo</vt:lpstr>
      <vt:lpstr>INTRODUÇÃO AO TESTE DE SOFTWARE</vt:lpstr>
      <vt:lpstr>CONTEÚDO</vt:lpstr>
      <vt:lpstr> </vt:lpstr>
      <vt:lpstr>FUNDAMENTOS DE TESTE</vt:lpstr>
      <vt:lpstr>O QUE É TESTE?</vt:lpstr>
      <vt:lpstr>OBJETIVOS TÍPICOS DO TESTE</vt:lpstr>
      <vt:lpstr>VERIFICAÇÃO X VALIDAÇÃO</vt:lpstr>
      <vt:lpstr>ERRO, DEFEITO E FALHA</vt:lpstr>
      <vt:lpstr>PRINCÍPIOS DE TESTE</vt:lpstr>
      <vt:lpstr>A ÁREA DE TESTE NÃO SE RESUME APENAS EM EXECUTAR TESTES</vt:lpstr>
      <vt:lpstr>PROCESSO DE TESTES</vt:lpstr>
      <vt:lpstr>PSICOLOGIA DO TESTE</vt:lpstr>
      <vt:lpstr>TIPOS E NÍVEIS DE TESTE</vt:lpstr>
      <vt:lpstr>NÍVEIS DE TESTE</vt:lpstr>
      <vt:lpstr>PIRÂMIDE DE TESTE</vt:lpstr>
      <vt:lpstr>TESTE FUNCIONAL</vt:lpstr>
      <vt:lpstr>TESTE NÃO-FUNCIONAL</vt:lpstr>
      <vt:lpstr>TESTE CAIXA-BRANCA</vt:lpstr>
      <vt:lpstr>TESTE RELACIONADO À MUDANÇA</vt:lpstr>
      <vt:lpstr>TÉCNICAS DE TESTE</vt:lpstr>
      <vt:lpstr>Apresentação do PowerPoint</vt:lpstr>
      <vt:lpstr> CAIXA-PRETA</vt:lpstr>
      <vt:lpstr> CAIXA-BRANCA</vt:lpstr>
      <vt:lpstr> CAIXA-BRANCA</vt:lpstr>
      <vt:lpstr>TESTE BASEADO EM EXPERIÊNCIA</vt:lpstr>
      <vt:lpstr>RISCOS E TESTES</vt:lpstr>
      <vt:lpstr>RISCO</vt:lpstr>
      <vt:lpstr>PROBABILIDADE X IMPACTO</vt:lpstr>
      <vt:lpstr>PRIORIZAR OS TESTES PARA QUE TENHA SIDO REALIZADO O MELHOR TESTE NO TEMPO DISPONÍVEL</vt:lpstr>
      <vt:lpstr>AÇÕES PARA OS RISCOS</vt:lpstr>
      <vt:lpstr>GERENCIAMENTO DE DEFEITOS</vt:lpstr>
      <vt:lpstr>FLUXO DO GERENCIAMENTO DE DEFEITOS</vt:lpstr>
      <vt:lpstr>OBRIGADO!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INTRODUÇÃO AO TESTE DE SOFTWARE</dc:title>
  <cp:lastModifiedBy>adriano.driuzzo@hotmail.com</cp:lastModifiedBy>
  <cp:revision>102</cp:revision>
  <dcterms:modified xsi:type="dcterms:W3CDTF">2020-06-11T18:18:28Z</dcterms:modified>
</cp:coreProperties>
</file>